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Alice" pitchFamily="2" charset="77"/>
      <p:regular r:id="rId11"/>
    </p:embeddedFont>
    <p:embeddedFont>
      <p:font typeface="Alice Bold" pitchFamily="2" charset="77"/>
      <p:regular r:id="rId12"/>
      <p:bold r:id="rId13"/>
    </p:embeddedFont>
    <p:embeddedFont>
      <p:font typeface="Bobby Jones" pitchFamily="2" charset="0"/>
      <p:regular r:id="rId14"/>
    </p:embeddedFont>
    <p:embeddedFont>
      <p:font typeface="Canva Sans" panose="020B0503030501040103" pitchFamily="34" charset="0"/>
      <p:regular r:id="rId15"/>
    </p:embeddedFont>
    <p:embeddedFont>
      <p:font typeface="Doublebass" panose="02000506000000020004" pitchFamily="2" charset="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626" autoAdjust="0"/>
  </p:normalViewPr>
  <p:slideViewPr>
    <p:cSldViewPr>
      <p:cViewPr varScale="1">
        <p:scale>
          <a:sx n="67" d="100"/>
          <a:sy n="67" d="100"/>
        </p:scale>
        <p:origin x="90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customXml" Target="../customXml/item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sv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sv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s://phys.org/news/2014-12-students-aim-cyanobacteria-mars-oxygen.html"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nasa.gov/general/biomineralization-enabled-self-growing-building-blocks-for-habitat-outfitting-on-mars/" TargetMode="External"/><Relationship Id="rId5" Type="http://schemas.openxmlformats.org/officeDocument/2006/relationships/hyperlink" Target="https://doi.org/10.1002/jrs.4687" TargetMode="External"/><Relationship Id="rId4" Type="http://schemas.openxmlformats.org/officeDocument/2006/relationships/image" Target="../media/image4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en-US"/>
          </a:p>
        </p:txBody>
      </p:sp>
      <p:sp>
        <p:nvSpPr>
          <p:cNvPr id="3" name="TextBox 3"/>
          <p:cNvSpPr txBox="1"/>
          <p:nvPr/>
        </p:nvSpPr>
        <p:spPr>
          <a:xfrm>
            <a:off x="2867455" y="2267694"/>
            <a:ext cx="12553091" cy="4247516"/>
          </a:xfrm>
          <a:prstGeom prst="rect">
            <a:avLst/>
          </a:prstGeom>
        </p:spPr>
        <p:txBody>
          <a:bodyPr lIns="0" tIns="0" rIns="0" bIns="0" rtlCol="0" anchor="t">
            <a:spAutoFit/>
          </a:bodyPr>
          <a:lstStyle/>
          <a:p>
            <a:pPr algn="ctr">
              <a:lnSpc>
                <a:spcPts val="8330"/>
              </a:lnSpc>
            </a:pPr>
            <a:r>
              <a:rPr lang="en-US" sz="7000" spc="1134">
                <a:solidFill>
                  <a:srgbClr val="023276"/>
                </a:solidFill>
                <a:latin typeface="Alice Bold"/>
                <a:ea typeface="Alice Bold"/>
                <a:cs typeface="Alice Bold"/>
                <a:sym typeface="Alice Bold"/>
              </a:rPr>
              <a:t>Cyanobacteria and Exopolysaccharide Growth on Martian Biocrust</a:t>
            </a:r>
          </a:p>
        </p:txBody>
      </p:sp>
      <p:sp>
        <p:nvSpPr>
          <p:cNvPr id="4" name="Freeform 4"/>
          <p:cNvSpPr/>
          <p:nvPr/>
        </p:nvSpPr>
        <p:spPr>
          <a:xfrm rot="712252">
            <a:off x="-559453" y="-1050731"/>
            <a:ext cx="5357447" cy="6350422"/>
          </a:xfrm>
          <a:custGeom>
            <a:avLst/>
            <a:gdLst/>
            <a:ahLst/>
            <a:cxnLst/>
            <a:rect l="l" t="t" r="r" b="b"/>
            <a:pathLst>
              <a:path w="5357447" h="6350422">
                <a:moveTo>
                  <a:pt x="0" y="0"/>
                </a:moveTo>
                <a:lnTo>
                  <a:pt x="5357447" y="0"/>
                </a:lnTo>
                <a:lnTo>
                  <a:pt x="5357447" y="6350422"/>
                </a:lnTo>
                <a:lnTo>
                  <a:pt x="0" y="6350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5537744" y="7286828"/>
            <a:ext cx="7212511" cy="978027"/>
          </a:xfrm>
          <a:prstGeom prst="rect">
            <a:avLst/>
          </a:prstGeom>
        </p:spPr>
        <p:txBody>
          <a:bodyPr lIns="0" tIns="0" rIns="0" bIns="0" rtlCol="0" anchor="t">
            <a:spAutoFit/>
          </a:bodyPr>
          <a:lstStyle/>
          <a:p>
            <a:pPr algn="ctr">
              <a:lnSpc>
                <a:spcPts val="2409"/>
              </a:lnSpc>
            </a:pPr>
            <a:r>
              <a:rPr lang="en-US" sz="3300" spc="415" dirty="0">
                <a:solidFill>
                  <a:schemeClr val="bg1"/>
                </a:solidFill>
                <a:highlight>
                  <a:srgbClr val="FF0000"/>
                </a:highlight>
                <a:latin typeface="Bobby Jones"/>
                <a:ea typeface="Bobby Jones"/>
                <a:cs typeface="Bobby Jones"/>
                <a:sym typeface="Bobby Jones"/>
              </a:rPr>
              <a:t>MARGARET MAYHOOK</a:t>
            </a:r>
          </a:p>
          <a:p>
            <a:pPr algn="ctr">
              <a:lnSpc>
                <a:spcPts val="2409"/>
              </a:lnSpc>
            </a:pPr>
            <a:endParaRPr lang="en-US" sz="3300" spc="415" dirty="0">
              <a:solidFill>
                <a:schemeClr val="bg1"/>
              </a:solidFill>
              <a:highlight>
                <a:srgbClr val="FF0000"/>
              </a:highlight>
              <a:latin typeface="Bobby Jones"/>
              <a:ea typeface="Bobby Jones"/>
              <a:cs typeface="Bobby Jones"/>
              <a:sym typeface="Bobby Jones"/>
            </a:endParaRPr>
          </a:p>
          <a:p>
            <a:pPr algn="ctr">
              <a:lnSpc>
                <a:spcPts val="2409"/>
              </a:lnSpc>
            </a:pPr>
            <a:r>
              <a:rPr lang="en-US" sz="3300" spc="415" dirty="0">
                <a:solidFill>
                  <a:schemeClr val="bg1"/>
                </a:solidFill>
                <a:highlight>
                  <a:srgbClr val="FF0000"/>
                </a:highlight>
                <a:latin typeface="Bobby Jones"/>
                <a:ea typeface="Bobby Jones"/>
                <a:cs typeface="Bobby Jones"/>
                <a:sym typeface="Bobby Jones"/>
              </a:rPr>
              <a:t>NORTHERN ARIZONA UNIVERSITY</a:t>
            </a:r>
          </a:p>
        </p:txBody>
      </p:sp>
      <p:sp>
        <p:nvSpPr>
          <p:cNvPr id="6" name="Freeform 6"/>
          <p:cNvSpPr/>
          <p:nvPr/>
        </p:nvSpPr>
        <p:spPr>
          <a:xfrm rot="2511096">
            <a:off x="13868097" y="470440"/>
            <a:ext cx="2967040" cy="2406000"/>
          </a:xfrm>
          <a:custGeom>
            <a:avLst/>
            <a:gdLst/>
            <a:ahLst/>
            <a:cxnLst/>
            <a:rect l="l" t="t" r="r" b="b"/>
            <a:pathLst>
              <a:path w="2967040" h="2406000">
                <a:moveTo>
                  <a:pt x="0" y="0"/>
                </a:moveTo>
                <a:lnTo>
                  <a:pt x="2967040" y="0"/>
                </a:lnTo>
                <a:lnTo>
                  <a:pt x="2967040" y="2405999"/>
                </a:lnTo>
                <a:lnTo>
                  <a:pt x="0" y="24059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2511096">
            <a:off x="1383935" y="7198105"/>
            <a:ext cx="2967040" cy="2406000"/>
          </a:xfrm>
          <a:custGeom>
            <a:avLst/>
            <a:gdLst/>
            <a:ahLst/>
            <a:cxnLst/>
            <a:rect l="l" t="t" r="r" b="b"/>
            <a:pathLst>
              <a:path w="2967040" h="2406000">
                <a:moveTo>
                  <a:pt x="0" y="0"/>
                </a:moveTo>
                <a:lnTo>
                  <a:pt x="2967040" y="0"/>
                </a:lnTo>
                <a:lnTo>
                  <a:pt x="2967040" y="2406000"/>
                </a:lnTo>
                <a:lnTo>
                  <a:pt x="0" y="24060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712252">
            <a:off x="13604255" y="5089644"/>
            <a:ext cx="5357447" cy="6350422"/>
          </a:xfrm>
          <a:custGeom>
            <a:avLst/>
            <a:gdLst/>
            <a:ahLst/>
            <a:cxnLst/>
            <a:rect l="l" t="t" r="r" b="b"/>
            <a:pathLst>
              <a:path w="5357447" h="6350422">
                <a:moveTo>
                  <a:pt x="0" y="0"/>
                </a:moveTo>
                <a:lnTo>
                  <a:pt x="5357447" y="0"/>
                </a:lnTo>
                <a:lnTo>
                  <a:pt x="5357447" y="6350422"/>
                </a:lnTo>
                <a:lnTo>
                  <a:pt x="0" y="63504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10" name="Picture 9" descr="A red rectangular sign with white text&#10;&#10;Description automatically generated">
            <a:extLst>
              <a:ext uri="{FF2B5EF4-FFF2-40B4-BE49-F238E27FC236}">
                <a16:creationId xmlns:a16="http://schemas.microsoft.com/office/drawing/2014/main" id="{C4D39966-2234-8AD0-8D20-A0B5FF86E7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517" y="6665983"/>
            <a:ext cx="7508737" cy="211692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en-US"/>
          </a:p>
        </p:txBody>
      </p:sp>
      <p:sp>
        <p:nvSpPr>
          <p:cNvPr id="3" name="Freeform 3"/>
          <p:cNvSpPr/>
          <p:nvPr/>
        </p:nvSpPr>
        <p:spPr>
          <a:xfrm rot="113263">
            <a:off x="13583147" y="5657992"/>
            <a:ext cx="5799418" cy="5799418"/>
          </a:xfrm>
          <a:custGeom>
            <a:avLst/>
            <a:gdLst/>
            <a:ahLst/>
            <a:cxnLst/>
            <a:rect l="l" t="t" r="r" b="b"/>
            <a:pathLst>
              <a:path w="5799418" h="5799418">
                <a:moveTo>
                  <a:pt x="0" y="0"/>
                </a:moveTo>
                <a:lnTo>
                  <a:pt x="5799418" y="0"/>
                </a:lnTo>
                <a:lnTo>
                  <a:pt x="5799418" y="5799418"/>
                </a:lnTo>
                <a:lnTo>
                  <a:pt x="0" y="57994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222618" y="923729"/>
            <a:ext cx="13842765" cy="2005331"/>
          </a:xfrm>
          <a:prstGeom prst="rect">
            <a:avLst/>
          </a:prstGeom>
        </p:spPr>
        <p:txBody>
          <a:bodyPr lIns="0" tIns="0" rIns="0" bIns="0" rtlCol="0" anchor="t">
            <a:spAutoFit/>
          </a:bodyPr>
          <a:lstStyle/>
          <a:p>
            <a:pPr algn="ctr">
              <a:lnSpc>
                <a:spcPts val="7700"/>
              </a:lnSpc>
            </a:pPr>
            <a:r>
              <a:rPr lang="en-US" sz="7700" spc="523">
                <a:solidFill>
                  <a:srgbClr val="023276"/>
                </a:solidFill>
                <a:latin typeface="Alice"/>
                <a:ea typeface="Alice"/>
                <a:cs typeface="Alice"/>
                <a:sym typeface="Alice"/>
              </a:rPr>
              <a:t>MOTIVATION AND QUESTION</a:t>
            </a:r>
          </a:p>
        </p:txBody>
      </p:sp>
      <p:sp>
        <p:nvSpPr>
          <p:cNvPr id="5" name="Freeform 5"/>
          <p:cNvSpPr/>
          <p:nvPr/>
        </p:nvSpPr>
        <p:spPr>
          <a:xfrm rot="-925693">
            <a:off x="14712600" y="2057026"/>
            <a:ext cx="2714568" cy="2201268"/>
          </a:xfrm>
          <a:custGeom>
            <a:avLst/>
            <a:gdLst/>
            <a:ahLst/>
            <a:cxnLst/>
            <a:rect l="l" t="t" r="r" b="b"/>
            <a:pathLst>
              <a:path w="2714568" h="2201268">
                <a:moveTo>
                  <a:pt x="0" y="0"/>
                </a:moveTo>
                <a:lnTo>
                  <a:pt x="2714568" y="0"/>
                </a:lnTo>
                <a:lnTo>
                  <a:pt x="2714568" y="2201268"/>
                </a:lnTo>
                <a:lnTo>
                  <a:pt x="0" y="2201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794000" y="7033072"/>
            <a:ext cx="9445070" cy="530225"/>
          </a:xfrm>
          <a:prstGeom prst="rect">
            <a:avLst/>
          </a:prstGeom>
        </p:spPr>
        <p:txBody>
          <a:bodyPr lIns="0" tIns="0" rIns="0" bIns="0" rtlCol="0" anchor="t">
            <a:spAutoFit/>
          </a:bodyPr>
          <a:lstStyle/>
          <a:p>
            <a:pPr algn="l">
              <a:lnSpc>
                <a:spcPts val="3999"/>
              </a:lnSpc>
            </a:pPr>
            <a:r>
              <a:rPr lang="en-US" sz="3999" spc="271">
                <a:solidFill>
                  <a:srgbClr val="023276"/>
                </a:solidFill>
                <a:latin typeface="Alice Bold"/>
                <a:ea typeface="Alice Bold"/>
                <a:cs typeface="Alice Bold"/>
                <a:sym typeface="Alice Bold"/>
              </a:rPr>
              <a:t>QUESTIONS?</a:t>
            </a:r>
          </a:p>
        </p:txBody>
      </p:sp>
      <p:sp>
        <p:nvSpPr>
          <p:cNvPr id="7" name="TextBox 7"/>
          <p:cNvSpPr txBox="1"/>
          <p:nvPr/>
        </p:nvSpPr>
        <p:spPr>
          <a:xfrm>
            <a:off x="1794000" y="2930648"/>
            <a:ext cx="9247664" cy="530225"/>
          </a:xfrm>
          <a:prstGeom prst="rect">
            <a:avLst/>
          </a:prstGeom>
        </p:spPr>
        <p:txBody>
          <a:bodyPr lIns="0" tIns="0" rIns="0" bIns="0" rtlCol="0" anchor="t">
            <a:spAutoFit/>
          </a:bodyPr>
          <a:lstStyle/>
          <a:p>
            <a:pPr algn="l">
              <a:lnSpc>
                <a:spcPts val="3999"/>
              </a:lnSpc>
            </a:pPr>
            <a:r>
              <a:rPr lang="en-US" sz="3999" spc="271">
                <a:solidFill>
                  <a:srgbClr val="023276"/>
                </a:solidFill>
                <a:latin typeface="Alice Bold"/>
                <a:ea typeface="Alice Bold"/>
                <a:cs typeface="Alice Bold"/>
                <a:sym typeface="Alice Bold"/>
              </a:rPr>
              <a:t>WHAT WE KNOW</a:t>
            </a:r>
          </a:p>
        </p:txBody>
      </p:sp>
      <p:sp>
        <p:nvSpPr>
          <p:cNvPr id="8" name="TextBox 8"/>
          <p:cNvSpPr txBox="1"/>
          <p:nvPr/>
        </p:nvSpPr>
        <p:spPr>
          <a:xfrm>
            <a:off x="1806749" y="3441823"/>
            <a:ext cx="10486067" cy="2981649"/>
          </a:xfrm>
          <a:prstGeom prst="rect">
            <a:avLst/>
          </a:prstGeom>
        </p:spPr>
        <p:txBody>
          <a:bodyPr lIns="0" tIns="0" rIns="0" bIns="0" rtlCol="0" anchor="t">
            <a:spAutoFit/>
          </a:bodyPr>
          <a:lstStyle/>
          <a:p>
            <a:pPr algn="l">
              <a:lnSpc>
                <a:spcPts val="2970"/>
              </a:lnSpc>
            </a:pPr>
            <a:r>
              <a:rPr lang="en-US" sz="2414">
                <a:solidFill>
                  <a:srgbClr val="023276"/>
                </a:solidFill>
                <a:latin typeface="Alice"/>
                <a:ea typeface="Alice"/>
                <a:cs typeface="Alice"/>
                <a:sym typeface="Alice"/>
              </a:rPr>
              <a:t>Cyanobacteria are one of the first life forms to evolve on Earth (6). They support life by being providing fuel for microorganisms and plants, and oxygen into the atmosphere (8). There is research that may help bring cyanobacteria to Mars (3). </a:t>
            </a:r>
          </a:p>
          <a:p>
            <a:pPr algn="l">
              <a:lnSpc>
                <a:spcPts val="2970"/>
              </a:lnSpc>
            </a:pPr>
            <a:endParaRPr lang="en-US" sz="2414">
              <a:solidFill>
                <a:srgbClr val="023276"/>
              </a:solidFill>
              <a:latin typeface="Alice"/>
              <a:ea typeface="Alice"/>
              <a:cs typeface="Alice"/>
              <a:sym typeface="Alice"/>
            </a:endParaRPr>
          </a:p>
          <a:p>
            <a:pPr algn="l">
              <a:lnSpc>
                <a:spcPts val="2970"/>
              </a:lnSpc>
            </a:pPr>
            <a:r>
              <a:rPr lang="en-US" sz="2414">
                <a:solidFill>
                  <a:srgbClr val="023276"/>
                </a:solidFill>
                <a:latin typeface="Alice"/>
                <a:ea typeface="Alice"/>
                <a:cs typeface="Alice"/>
                <a:sym typeface="Alice"/>
              </a:rPr>
              <a:t>Scientists have been looking for biotic traces on Mars, as well as how to use cyanobacteria if Mars were colonized (3), but have not grown biotic substances in order to see the effect on Martian soil.</a:t>
            </a:r>
          </a:p>
        </p:txBody>
      </p:sp>
      <p:sp>
        <p:nvSpPr>
          <p:cNvPr id="9" name="TextBox 9"/>
          <p:cNvSpPr txBox="1"/>
          <p:nvPr/>
        </p:nvSpPr>
        <p:spPr>
          <a:xfrm>
            <a:off x="1806749" y="7610945"/>
            <a:ext cx="11682452" cy="1874463"/>
          </a:xfrm>
          <a:prstGeom prst="rect">
            <a:avLst/>
          </a:prstGeom>
        </p:spPr>
        <p:txBody>
          <a:bodyPr lIns="0" tIns="0" rIns="0" bIns="0" rtlCol="0" anchor="t">
            <a:spAutoFit/>
          </a:bodyPr>
          <a:lstStyle/>
          <a:p>
            <a:pPr algn="l">
              <a:lnSpc>
                <a:spcPts val="3708"/>
              </a:lnSpc>
            </a:pPr>
            <a:r>
              <a:rPr lang="en-US" sz="3014">
                <a:solidFill>
                  <a:srgbClr val="023276"/>
                </a:solidFill>
                <a:latin typeface="Alice"/>
                <a:ea typeface="Alice"/>
                <a:cs typeface="Alice"/>
                <a:sym typeface="Alice"/>
              </a:rPr>
              <a:t>Is it possible for cyanobacteria to grow on Mars biocrusts? Are cyanobacteria able to leave exopolysaccharides behind and how much? Do these exopolysaccharides have an effect on the natural geological makeup?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en-US"/>
          </a:p>
        </p:txBody>
      </p:sp>
      <p:sp>
        <p:nvSpPr>
          <p:cNvPr id="3" name="TextBox 3"/>
          <p:cNvSpPr txBox="1"/>
          <p:nvPr/>
        </p:nvSpPr>
        <p:spPr>
          <a:xfrm>
            <a:off x="13035344" y="1812981"/>
            <a:ext cx="4093869" cy="351790"/>
          </a:xfrm>
          <a:prstGeom prst="rect">
            <a:avLst/>
          </a:prstGeom>
        </p:spPr>
        <p:txBody>
          <a:bodyPr lIns="0" tIns="0" rIns="0" bIns="0" rtlCol="0" anchor="t">
            <a:spAutoFit/>
          </a:bodyPr>
          <a:lstStyle/>
          <a:p>
            <a:pPr algn="ctr">
              <a:lnSpc>
                <a:spcPts val="2600"/>
              </a:lnSpc>
            </a:pPr>
            <a:r>
              <a:rPr lang="en-US" sz="2600" spc="111">
                <a:solidFill>
                  <a:srgbClr val="023276"/>
                </a:solidFill>
                <a:latin typeface="Alice Bold"/>
                <a:ea typeface="Alice Bold"/>
                <a:cs typeface="Alice Bold"/>
                <a:sym typeface="Alice Bold"/>
              </a:rPr>
              <a:t>EXOPOLYSACCHARIDES</a:t>
            </a:r>
          </a:p>
        </p:txBody>
      </p:sp>
      <p:sp>
        <p:nvSpPr>
          <p:cNvPr id="4" name="Freeform 4"/>
          <p:cNvSpPr/>
          <p:nvPr/>
        </p:nvSpPr>
        <p:spPr>
          <a:xfrm rot="2498798">
            <a:off x="16265028" y="499898"/>
            <a:ext cx="1304219" cy="1057603"/>
          </a:xfrm>
          <a:custGeom>
            <a:avLst/>
            <a:gdLst/>
            <a:ahLst/>
            <a:cxnLst/>
            <a:rect l="l" t="t" r="r" b="b"/>
            <a:pathLst>
              <a:path w="1304219" h="1057603">
                <a:moveTo>
                  <a:pt x="0" y="0"/>
                </a:moveTo>
                <a:lnTo>
                  <a:pt x="1304219" y="0"/>
                </a:lnTo>
                <a:lnTo>
                  <a:pt x="1304219" y="1057604"/>
                </a:lnTo>
                <a:lnTo>
                  <a:pt x="0" y="10576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028700" y="3525182"/>
            <a:ext cx="3951869" cy="5269159"/>
          </a:xfrm>
          <a:custGeom>
            <a:avLst/>
            <a:gdLst/>
            <a:ahLst/>
            <a:cxnLst/>
            <a:rect l="l" t="t" r="r" b="b"/>
            <a:pathLst>
              <a:path w="3951869" h="5269159">
                <a:moveTo>
                  <a:pt x="0" y="0"/>
                </a:moveTo>
                <a:lnTo>
                  <a:pt x="3951869" y="0"/>
                </a:lnTo>
                <a:lnTo>
                  <a:pt x="3951869" y="5269159"/>
                </a:lnTo>
                <a:lnTo>
                  <a:pt x="0" y="5269159"/>
                </a:lnTo>
                <a:lnTo>
                  <a:pt x="0" y="0"/>
                </a:lnTo>
                <a:close/>
              </a:path>
            </a:pathLst>
          </a:custGeom>
          <a:blipFill>
            <a:blip r:embed="rId5"/>
            <a:stretch>
              <a:fillRect/>
            </a:stretch>
          </a:blipFill>
        </p:spPr>
        <p:txBody>
          <a:bodyPr/>
          <a:lstStyle/>
          <a:p>
            <a:endParaRPr lang="en-US"/>
          </a:p>
        </p:txBody>
      </p:sp>
      <p:sp>
        <p:nvSpPr>
          <p:cNvPr id="6" name="Freeform 6"/>
          <p:cNvSpPr/>
          <p:nvPr/>
        </p:nvSpPr>
        <p:spPr>
          <a:xfrm>
            <a:off x="13479000" y="5023805"/>
            <a:ext cx="3206557" cy="3415203"/>
          </a:xfrm>
          <a:custGeom>
            <a:avLst/>
            <a:gdLst/>
            <a:ahLst/>
            <a:cxnLst/>
            <a:rect l="l" t="t" r="r" b="b"/>
            <a:pathLst>
              <a:path w="3206557" h="3415203">
                <a:moveTo>
                  <a:pt x="0" y="0"/>
                </a:moveTo>
                <a:lnTo>
                  <a:pt x="3206557" y="0"/>
                </a:lnTo>
                <a:lnTo>
                  <a:pt x="3206557" y="3415203"/>
                </a:lnTo>
                <a:lnTo>
                  <a:pt x="0" y="3415203"/>
                </a:lnTo>
                <a:lnTo>
                  <a:pt x="0" y="0"/>
                </a:lnTo>
                <a:close/>
              </a:path>
            </a:pathLst>
          </a:custGeom>
          <a:blipFill>
            <a:blip r:embed="rId6"/>
            <a:stretch>
              <a:fillRect/>
            </a:stretch>
          </a:blipFill>
        </p:spPr>
        <p:txBody>
          <a:bodyPr/>
          <a:lstStyle/>
          <a:p>
            <a:endParaRPr lang="en-US"/>
          </a:p>
        </p:txBody>
      </p:sp>
      <p:sp>
        <p:nvSpPr>
          <p:cNvPr id="7" name="TextBox 7"/>
          <p:cNvSpPr txBox="1"/>
          <p:nvPr/>
        </p:nvSpPr>
        <p:spPr>
          <a:xfrm>
            <a:off x="1266570" y="1158935"/>
            <a:ext cx="7427997" cy="1988811"/>
          </a:xfrm>
          <a:prstGeom prst="rect">
            <a:avLst/>
          </a:prstGeom>
        </p:spPr>
        <p:txBody>
          <a:bodyPr lIns="0" tIns="0" rIns="0" bIns="0" rtlCol="0" anchor="t">
            <a:spAutoFit/>
          </a:bodyPr>
          <a:lstStyle/>
          <a:p>
            <a:pPr algn="l">
              <a:lnSpc>
                <a:spcPts val="7980"/>
              </a:lnSpc>
            </a:pPr>
            <a:r>
              <a:rPr lang="en-US" sz="5700" spc="381">
                <a:solidFill>
                  <a:srgbClr val="023276"/>
                </a:solidFill>
                <a:latin typeface="Alice Bold"/>
                <a:ea typeface="Alice Bold"/>
                <a:cs typeface="Alice Bold"/>
                <a:sym typeface="Alice Bold"/>
              </a:rPr>
              <a:t>BACKGROUND AND INTRODUCTION</a:t>
            </a:r>
          </a:p>
        </p:txBody>
      </p:sp>
      <p:sp>
        <p:nvSpPr>
          <p:cNvPr id="8" name="TextBox 8"/>
          <p:cNvSpPr txBox="1"/>
          <p:nvPr/>
        </p:nvSpPr>
        <p:spPr>
          <a:xfrm>
            <a:off x="8640888" y="1812981"/>
            <a:ext cx="4093869" cy="397510"/>
          </a:xfrm>
          <a:prstGeom prst="rect">
            <a:avLst/>
          </a:prstGeom>
        </p:spPr>
        <p:txBody>
          <a:bodyPr lIns="0" tIns="0" rIns="0" bIns="0" rtlCol="0" anchor="t">
            <a:spAutoFit/>
          </a:bodyPr>
          <a:lstStyle/>
          <a:p>
            <a:pPr algn="ctr">
              <a:lnSpc>
                <a:spcPts val="2900"/>
              </a:lnSpc>
            </a:pPr>
            <a:r>
              <a:rPr lang="en-US" sz="2900" spc="124">
                <a:solidFill>
                  <a:srgbClr val="023276"/>
                </a:solidFill>
                <a:latin typeface="Alice Bold"/>
                <a:ea typeface="Alice Bold"/>
                <a:cs typeface="Alice Bold"/>
                <a:sym typeface="Alice Bold"/>
              </a:rPr>
              <a:t>CYANOBACTERIA</a:t>
            </a:r>
          </a:p>
        </p:txBody>
      </p:sp>
      <p:sp>
        <p:nvSpPr>
          <p:cNvPr id="9" name="TextBox 9"/>
          <p:cNvSpPr txBox="1"/>
          <p:nvPr/>
        </p:nvSpPr>
        <p:spPr>
          <a:xfrm>
            <a:off x="5052228" y="3791240"/>
            <a:ext cx="4040348" cy="790575"/>
          </a:xfrm>
          <a:prstGeom prst="rect">
            <a:avLst/>
          </a:prstGeom>
        </p:spPr>
        <p:txBody>
          <a:bodyPr lIns="0" tIns="0" rIns="0" bIns="0" rtlCol="0" anchor="t">
            <a:spAutoFit/>
          </a:bodyPr>
          <a:lstStyle/>
          <a:p>
            <a:pPr algn="ctr">
              <a:lnSpc>
                <a:spcPts val="3000"/>
              </a:lnSpc>
            </a:pPr>
            <a:r>
              <a:rPr lang="en-US" sz="3000" spc="129">
                <a:solidFill>
                  <a:srgbClr val="023276"/>
                </a:solidFill>
                <a:latin typeface="Alice Bold"/>
                <a:ea typeface="Alice Bold"/>
                <a:cs typeface="Alice Bold"/>
                <a:sym typeface="Alice Bold"/>
              </a:rPr>
              <a:t>EXPERIMENTAL BIOCRUSTS</a:t>
            </a:r>
          </a:p>
        </p:txBody>
      </p:sp>
      <p:sp>
        <p:nvSpPr>
          <p:cNvPr id="10" name="TextBox 10"/>
          <p:cNvSpPr txBox="1"/>
          <p:nvPr/>
        </p:nvSpPr>
        <p:spPr>
          <a:xfrm>
            <a:off x="8929322" y="5622702"/>
            <a:ext cx="4040348" cy="397510"/>
          </a:xfrm>
          <a:prstGeom prst="rect">
            <a:avLst/>
          </a:prstGeom>
        </p:spPr>
        <p:txBody>
          <a:bodyPr lIns="0" tIns="0" rIns="0" bIns="0" rtlCol="0" anchor="t">
            <a:spAutoFit/>
          </a:bodyPr>
          <a:lstStyle/>
          <a:p>
            <a:pPr algn="ctr">
              <a:lnSpc>
                <a:spcPts val="2900"/>
              </a:lnSpc>
            </a:pPr>
            <a:r>
              <a:rPr lang="en-US" sz="2900" spc="124">
                <a:solidFill>
                  <a:srgbClr val="023276"/>
                </a:solidFill>
                <a:latin typeface="Alice Bold"/>
                <a:ea typeface="Alice Bold"/>
                <a:cs typeface="Alice Bold"/>
                <a:sym typeface="Alice Bold"/>
              </a:rPr>
              <a:t>HYPOTHESIS</a:t>
            </a:r>
          </a:p>
        </p:txBody>
      </p:sp>
      <p:sp>
        <p:nvSpPr>
          <p:cNvPr id="11" name="TextBox 11"/>
          <p:cNvSpPr txBox="1"/>
          <p:nvPr/>
        </p:nvSpPr>
        <p:spPr>
          <a:xfrm>
            <a:off x="9164234" y="2374585"/>
            <a:ext cx="3570523" cy="2841160"/>
          </a:xfrm>
          <a:prstGeom prst="rect">
            <a:avLst/>
          </a:prstGeom>
        </p:spPr>
        <p:txBody>
          <a:bodyPr lIns="0" tIns="0" rIns="0" bIns="0" rtlCol="0" anchor="t">
            <a:spAutoFit/>
          </a:bodyPr>
          <a:lstStyle/>
          <a:p>
            <a:pPr algn="l">
              <a:lnSpc>
                <a:spcPts val="2539"/>
              </a:lnSpc>
            </a:pPr>
            <a:r>
              <a:rPr lang="en-US" sz="2133">
                <a:solidFill>
                  <a:srgbClr val="023276"/>
                </a:solidFill>
                <a:latin typeface="Alice"/>
                <a:ea typeface="Alice"/>
                <a:cs typeface="Alice"/>
                <a:sym typeface="Alice"/>
              </a:rPr>
              <a:t>Cyanobacteria are believed to be one of the first organisms on Earth, which are still alive today. They are an important part in evolution because they have a huge part in things like the carbon cycle and oxygen supply (6).</a:t>
            </a:r>
          </a:p>
        </p:txBody>
      </p:sp>
      <p:sp>
        <p:nvSpPr>
          <p:cNvPr id="12" name="TextBox 12"/>
          <p:cNvSpPr txBox="1"/>
          <p:nvPr/>
        </p:nvSpPr>
        <p:spPr>
          <a:xfrm>
            <a:off x="13201482" y="2374585"/>
            <a:ext cx="3927731" cy="2212510"/>
          </a:xfrm>
          <a:prstGeom prst="rect">
            <a:avLst/>
          </a:prstGeom>
        </p:spPr>
        <p:txBody>
          <a:bodyPr lIns="0" tIns="0" rIns="0" bIns="0" rtlCol="0" anchor="t">
            <a:spAutoFit/>
          </a:bodyPr>
          <a:lstStyle/>
          <a:p>
            <a:pPr algn="l">
              <a:lnSpc>
                <a:spcPts val="2539"/>
              </a:lnSpc>
            </a:pPr>
            <a:r>
              <a:rPr lang="en-US" sz="2133">
                <a:solidFill>
                  <a:srgbClr val="023276"/>
                </a:solidFill>
                <a:latin typeface="Alice"/>
                <a:ea typeface="Alice"/>
                <a:cs typeface="Alice"/>
                <a:sym typeface="Alice"/>
              </a:rPr>
              <a:t>Exopolysaccharides, commonly referred to as EPS, is a stick residue deposited by microbes to help stick sediments, like sand, together. (5)</a:t>
            </a:r>
          </a:p>
          <a:p>
            <a:pPr algn="l">
              <a:lnSpc>
                <a:spcPts val="2539"/>
              </a:lnSpc>
            </a:pPr>
            <a:r>
              <a:rPr lang="en-US" sz="2133">
                <a:solidFill>
                  <a:srgbClr val="023276"/>
                </a:solidFill>
                <a:latin typeface="Alice"/>
                <a:ea typeface="Alice"/>
                <a:cs typeface="Alice"/>
                <a:sym typeface="Alice"/>
              </a:rPr>
              <a:t>This provides evidence of biocrusts.</a:t>
            </a:r>
          </a:p>
        </p:txBody>
      </p:sp>
      <p:sp>
        <p:nvSpPr>
          <p:cNvPr id="13" name="TextBox 13"/>
          <p:cNvSpPr txBox="1"/>
          <p:nvPr/>
        </p:nvSpPr>
        <p:spPr>
          <a:xfrm>
            <a:off x="5287061" y="4594870"/>
            <a:ext cx="3570681" cy="2841160"/>
          </a:xfrm>
          <a:prstGeom prst="rect">
            <a:avLst/>
          </a:prstGeom>
        </p:spPr>
        <p:txBody>
          <a:bodyPr lIns="0" tIns="0" rIns="0" bIns="0" rtlCol="0" anchor="t">
            <a:spAutoFit/>
          </a:bodyPr>
          <a:lstStyle/>
          <a:p>
            <a:pPr algn="l">
              <a:lnSpc>
                <a:spcPts val="2539"/>
              </a:lnSpc>
            </a:pPr>
            <a:r>
              <a:rPr lang="en-US" sz="2133">
                <a:solidFill>
                  <a:srgbClr val="023276"/>
                </a:solidFill>
                <a:latin typeface="Alice"/>
                <a:ea typeface="Alice"/>
                <a:cs typeface="Alice"/>
                <a:sym typeface="Alice"/>
              </a:rPr>
              <a:t>We use a variety of biocrusts. Clay and sand biocrust to represent Earth’s biocrust for comparison to the Martian regolith. The number of samples for each category is selected randomly, and we have a control for each type.</a:t>
            </a:r>
          </a:p>
        </p:txBody>
      </p:sp>
      <p:sp>
        <p:nvSpPr>
          <p:cNvPr id="14" name="TextBox 14"/>
          <p:cNvSpPr txBox="1"/>
          <p:nvPr/>
        </p:nvSpPr>
        <p:spPr>
          <a:xfrm>
            <a:off x="9164234" y="6102815"/>
            <a:ext cx="3570681" cy="3155485"/>
          </a:xfrm>
          <a:prstGeom prst="rect">
            <a:avLst/>
          </a:prstGeom>
        </p:spPr>
        <p:txBody>
          <a:bodyPr lIns="0" tIns="0" rIns="0" bIns="0" rtlCol="0" anchor="t">
            <a:spAutoFit/>
          </a:bodyPr>
          <a:lstStyle/>
          <a:p>
            <a:pPr algn="l">
              <a:lnSpc>
                <a:spcPts val="2539"/>
              </a:lnSpc>
            </a:pPr>
            <a:r>
              <a:rPr lang="en-US" sz="2133">
                <a:solidFill>
                  <a:srgbClr val="023276"/>
                </a:solidFill>
                <a:latin typeface="Alice"/>
                <a:ea typeface="Alice"/>
                <a:cs typeface="Alice"/>
                <a:sym typeface="Alice"/>
              </a:rPr>
              <a:t>Cyanobacteria will be able to grow on Martian bio crusts and leave EPS behind due to the similar terrain as Earth. There will be more EPS than cyanobacteria found in the inoculated Martian bio crusts because they have more lenient living conditions.</a:t>
            </a:r>
          </a:p>
        </p:txBody>
      </p:sp>
      <p:sp>
        <p:nvSpPr>
          <p:cNvPr id="15" name="TextBox 15"/>
          <p:cNvSpPr txBox="1"/>
          <p:nvPr/>
        </p:nvSpPr>
        <p:spPr>
          <a:xfrm>
            <a:off x="1028700" y="8927691"/>
            <a:ext cx="3951869" cy="989964"/>
          </a:xfrm>
          <a:prstGeom prst="rect">
            <a:avLst/>
          </a:prstGeom>
        </p:spPr>
        <p:txBody>
          <a:bodyPr lIns="0" tIns="0" rIns="0" bIns="0" rtlCol="0" anchor="t">
            <a:spAutoFit/>
          </a:bodyPr>
          <a:lstStyle/>
          <a:p>
            <a:pPr algn="ctr">
              <a:lnSpc>
                <a:spcPts val="2660"/>
              </a:lnSpc>
            </a:pPr>
            <a:r>
              <a:rPr lang="en-US" sz="1900">
                <a:solidFill>
                  <a:srgbClr val="023276"/>
                </a:solidFill>
                <a:latin typeface="Canva Sans"/>
                <a:ea typeface="Canva Sans"/>
                <a:cs typeface="Canva Sans"/>
                <a:sym typeface="Canva Sans"/>
              </a:rPr>
              <a:t>bio crusts variety of Mars regolith, clay, and sand in NAU Greenhouse</a:t>
            </a:r>
          </a:p>
        </p:txBody>
      </p:sp>
      <p:sp>
        <p:nvSpPr>
          <p:cNvPr id="16" name="TextBox 16"/>
          <p:cNvSpPr txBox="1"/>
          <p:nvPr/>
        </p:nvSpPr>
        <p:spPr>
          <a:xfrm>
            <a:off x="13201482" y="8610458"/>
            <a:ext cx="3715656" cy="701674"/>
          </a:xfrm>
          <a:prstGeom prst="rect">
            <a:avLst/>
          </a:prstGeom>
        </p:spPr>
        <p:txBody>
          <a:bodyPr lIns="0" tIns="0" rIns="0" bIns="0" rtlCol="0" anchor="t">
            <a:spAutoFit/>
          </a:bodyPr>
          <a:lstStyle/>
          <a:p>
            <a:pPr algn="ctr">
              <a:lnSpc>
                <a:spcPts val="2800"/>
              </a:lnSpc>
            </a:pPr>
            <a:r>
              <a:rPr lang="en-US" sz="2000">
                <a:solidFill>
                  <a:srgbClr val="023276"/>
                </a:solidFill>
                <a:latin typeface="Canva Sans"/>
                <a:ea typeface="Canva Sans"/>
                <a:cs typeface="Canva Sans"/>
                <a:sym typeface="Canva Sans"/>
              </a:rPr>
              <a:t>visual observation of EPS found in 100% sand bio crust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en-US"/>
          </a:p>
        </p:txBody>
      </p:sp>
      <p:sp>
        <p:nvSpPr>
          <p:cNvPr id="3" name="TextBox 3"/>
          <p:cNvSpPr txBox="1"/>
          <p:nvPr/>
        </p:nvSpPr>
        <p:spPr>
          <a:xfrm>
            <a:off x="4451159" y="2127878"/>
            <a:ext cx="6028963" cy="676275"/>
          </a:xfrm>
          <a:prstGeom prst="rect">
            <a:avLst/>
          </a:prstGeom>
        </p:spPr>
        <p:txBody>
          <a:bodyPr lIns="0" tIns="0" rIns="0" bIns="0" rtlCol="0" anchor="t">
            <a:spAutoFit/>
          </a:bodyPr>
          <a:lstStyle/>
          <a:p>
            <a:pPr algn="l">
              <a:lnSpc>
                <a:spcPts val="5280"/>
              </a:lnSpc>
            </a:pPr>
            <a:r>
              <a:rPr lang="en-US" sz="4400" spc="431">
                <a:solidFill>
                  <a:srgbClr val="023276"/>
                </a:solidFill>
                <a:latin typeface="Alice Bold"/>
                <a:ea typeface="Alice Bold"/>
                <a:cs typeface="Alice Bold"/>
                <a:sym typeface="Alice Bold"/>
              </a:rPr>
              <a:t>FRAMEWORK</a:t>
            </a:r>
          </a:p>
        </p:txBody>
      </p:sp>
      <p:sp>
        <p:nvSpPr>
          <p:cNvPr id="4" name="Freeform 4"/>
          <p:cNvSpPr/>
          <p:nvPr/>
        </p:nvSpPr>
        <p:spPr>
          <a:xfrm rot="1373379">
            <a:off x="10587903" y="-1449154"/>
            <a:ext cx="6288078" cy="5544942"/>
          </a:xfrm>
          <a:custGeom>
            <a:avLst/>
            <a:gdLst/>
            <a:ahLst/>
            <a:cxnLst/>
            <a:rect l="l" t="t" r="r" b="b"/>
            <a:pathLst>
              <a:path w="6288078" h="5544942">
                <a:moveTo>
                  <a:pt x="0" y="0"/>
                </a:moveTo>
                <a:lnTo>
                  <a:pt x="6288079" y="0"/>
                </a:lnTo>
                <a:lnTo>
                  <a:pt x="6288079" y="5544942"/>
                </a:lnTo>
                <a:lnTo>
                  <a:pt x="0" y="55449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p:nvPr/>
        </p:nvGrpSpPr>
        <p:grpSpPr>
          <a:xfrm>
            <a:off x="2568278" y="1323317"/>
            <a:ext cx="1600795" cy="1359343"/>
            <a:chOff x="0" y="0"/>
            <a:chExt cx="2134393" cy="1812457"/>
          </a:xfrm>
        </p:grpSpPr>
        <p:grpSp>
          <p:nvGrpSpPr>
            <p:cNvPr id="6" name="Group 6"/>
            <p:cNvGrpSpPr/>
            <p:nvPr/>
          </p:nvGrpSpPr>
          <p:grpSpPr>
            <a:xfrm>
              <a:off x="0" y="0"/>
              <a:ext cx="2134393" cy="1812457"/>
              <a:chOff x="0" y="0"/>
              <a:chExt cx="1042015" cy="884845"/>
            </a:xfrm>
          </p:grpSpPr>
          <p:sp>
            <p:nvSpPr>
              <p:cNvPr id="7" name="Freeform 7"/>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txBody>
              <a:bodyPr/>
              <a:lstStyle/>
              <a:p>
                <a:endParaRPr lang="en-US"/>
              </a:p>
            </p:txBody>
          </p:sp>
          <p:sp>
            <p:nvSpPr>
              <p:cNvPr id="8" name="Freeform 8"/>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txBody>
              <a:bodyPr/>
              <a:lstStyle/>
              <a:p>
                <a:endParaRPr lang="en-US"/>
              </a:p>
            </p:txBody>
          </p:sp>
        </p:grpSp>
        <p:sp>
          <p:nvSpPr>
            <p:cNvPr id="9" name="TextBox 9"/>
            <p:cNvSpPr txBox="1"/>
            <p:nvPr/>
          </p:nvSpPr>
          <p:spPr>
            <a:xfrm>
              <a:off x="0" y="377552"/>
              <a:ext cx="2134393" cy="1422824"/>
            </a:xfrm>
            <a:prstGeom prst="rect">
              <a:avLst/>
            </a:prstGeom>
          </p:spPr>
          <p:txBody>
            <a:bodyPr lIns="0" tIns="0" rIns="0" bIns="0" rtlCol="0" anchor="t">
              <a:spAutoFit/>
            </a:bodyPr>
            <a:lstStyle/>
            <a:p>
              <a:pPr algn="ctr">
                <a:lnSpc>
                  <a:spcPts val="7700"/>
                </a:lnSpc>
              </a:pPr>
              <a:r>
                <a:rPr lang="en-US" sz="7700" spc="785">
                  <a:solidFill>
                    <a:srgbClr val="023276"/>
                  </a:solidFill>
                  <a:latin typeface="Alice"/>
                  <a:ea typeface="Alice"/>
                  <a:cs typeface="Alice"/>
                  <a:sym typeface="Alice"/>
                </a:rPr>
                <a:t>01</a:t>
              </a:r>
            </a:p>
          </p:txBody>
        </p:sp>
      </p:grpSp>
      <p:grpSp>
        <p:nvGrpSpPr>
          <p:cNvPr id="10" name="Group 10"/>
          <p:cNvGrpSpPr/>
          <p:nvPr/>
        </p:nvGrpSpPr>
        <p:grpSpPr>
          <a:xfrm>
            <a:off x="9930234" y="4970293"/>
            <a:ext cx="1600795" cy="1359343"/>
            <a:chOff x="0" y="0"/>
            <a:chExt cx="2134393" cy="1812457"/>
          </a:xfrm>
        </p:grpSpPr>
        <p:grpSp>
          <p:nvGrpSpPr>
            <p:cNvPr id="11" name="Group 11"/>
            <p:cNvGrpSpPr/>
            <p:nvPr/>
          </p:nvGrpSpPr>
          <p:grpSpPr>
            <a:xfrm>
              <a:off x="0" y="0"/>
              <a:ext cx="2134393" cy="1812457"/>
              <a:chOff x="0" y="0"/>
              <a:chExt cx="1042015" cy="884845"/>
            </a:xfrm>
          </p:grpSpPr>
          <p:sp>
            <p:nvSpPr>
              <p:cNvPr id="12" name="Freeform 12"/>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txBody>
              <a:bodyPr/>
              <a:lstStyle/>
              <a:p>
                <a:endParaRPr lang="en-US"/>
              </a:p>
            </p:txBody>
          </p:sp>
          <p:sp>
            <p:nvSpPr>
              <p:cNvPr id="13" name="Freeform 13"/>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txBody>
              <a:bodyPr/>
              <a:lstStyle/>
              <a:p>
                <a:endParaRPr lang="en-US"/>
              </a:p>
            </p:txBody>
          </p:sp>
        </p:grpSp>
        <p:sp>
          <p:nvSpPr>
            <p:cNvPr id="14" name="TextBox 14"/>
            <p:cNvSpPr txBox="1"/>
            <p:nvPr/>
          </p:nvSpPr>
          <p:spPr>
            <a:xfrm>
              <a:off x="0" y="377552"/>
              <a:ext cx="2134393" cy="1422824"/>
            </a:xfrm>
            <a:prstGeom prst="rect">
              <a:avLst/>
            </a:prstGeom>
          </p:spPr>
          <p:txBody>
            <a:bodyPr lIns="0" tIns="0" rIns="0" bIns="0" rtlCol="0" anchor="t">
              <a:spAutoFit/>
            </a:bodyPr>
            <a:lstStyle/>
            <a:p>
              <a:pPr algn="ctr">
                <a:lnSpc>
                  <a:spcPts val="7700"/>
                </a:lnSpc>
              </a:pPr>
              <a:r>
                <a:rPr lang="en-US" sz="7700" spc="785">
                  <a:solidFill>
                    <a:srgbClr val="023276"/>
                  </a:solidFill>
                  <a:latin typeface="Alice"/>
                  <a:ea typeface="Alice"/>
                  <a:cs typeface="Alice"/>
                  <a:sym typeface="Alice"/>
                </a:rPr>
                <a:t>02</a:t>
              </a:r>
            </a:p>
          </p:txBody>
        </p:sp>
      </p:grpSp>
      <p:sp>
        <p:nvSpPr>
          <p:cNvPr id="15" name="Freeform 15"/>
          <p:cNvSpPr/>
          <p:nvPr/>
        </p:nvSpPr>
        <p:spPr>
          <a:xfrm rot="-8685278">
            <a:off x="15876445" y="-499707"/>
            <a:ext cx="6288078" cy="5544942"/>
          </a:xfrm>
          <a:custGeom>
            <a:avLst/>
            <a:gdLst/>
            <a:ahLst/>
            <a:cxnLst/>
            <a:rect l="l" t="t" r="r" b="b"/>
            <a:pathLst>
              <a:path w="6288078" h="5544942">
                <a:moveTo>
                  <a:pt x="0" y="0"/>
                </a:moveTo>
                <a:lnTo>
                  <a:pt x="6288079" y="0"/>
                </a:lnTo>
                <a:lnTo>
                  <a:pt x="6288079" y="5544942"/>
                </a:lnTo>
                <a:lnTo>
                  <a:pt x="0" y="55449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856076">
            <a:off x="-3795373" y="4792270"/>
            <a:ext cx="8125722" cy="7904112"/>
          </a:xfrm>
          <a:custGeom>
            <a:avLst/>
            <a:gdLst/>
            <a:ahLst/>
            <a:cxnLst/>
            <a:rect l="l" t="t" r="r" b="b"/>
            <a:pathLst>
              <a:path w="8125722" h="7904112">
                <a:moveTo>
                  <a:pt x="0" y="0"/>
                </a:moveTo>
                <a:lnTo>
                  <a:pt x="8125722" y="0"/>
                </a:lnTo>
                <a:lnTo>
                  <a:pt x="8125722" y="7904112"/>
                </a:lnTo>
                <a:lnTo>
                  <a:pt x="0" y="790411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a:off x="5179036" y="5458576"/>
            <a:ext cx="3418205" cy="3285749"/>
          </a:xfrm>
          <a:custGeom>
            <a:avLst/>
            <a:gdLst/>
            <a:ahLst/>
            <a:cxnLst/>
            <a:rect l="l" t="t" r="r" b="b"/>
            <a:pathLst>
              <a:path w="3418205" h="3285749">
                <a:moveTo>
                  <a:pt x="0" y="0"/>
                </a:moveTo>
                <a:lnTo>
                  <a:pt x="3418205" y="0"/>
                </a:lnTo>
                <a:lnTo>
                  <a:pt x="3418205" y="3285750"/>
                </a:lnTo>
                <a:lnTo>
                  <a:pt x="0" y="3285750"/>
                </a:lnTo>
                <a:lnTo>
                  <a:pt x="0" y="0"/>
                </a:lnTo>
                <a:close/>
              </a:path>
            </a:pathLst>
          </a:custGeom>
          <a:blipFill>
            <a:blip r:embed="rId9"/>
            <a:stretch>
              <a:fillRect/>
            </a:stretch>
          </a:blipFill>
        </p:spPr>
        <p:txBody>
          <a:bodyPr/>
          <a:lstStyle/>
          <a:p>
            <a:endParaRPr lang="en-US"/>
          </a:p>
        </p:txBody>
      </p:sp>
      <p:sp>
        <p:nvSpPr>
          <p:cNvPr id="18" name="TextBox 18"/>
          <p:cNvSpPr txBox="1"/>
          <p:nvPr/>
        </p:nvSpPr>
        <p:spPr>
          <a:xfrm>
            <a:off x="2568278" y="2914347"/>
            <a:ext cx="6028963" cy="2229153"/>
          </a:xfrm>
          <a:prstGeom prst="rect">
            <a:avLst/>
          </a:prstGeom>
        </p:spPr>
        <p:txBody>
          <a:bodyPr lIns="0" tIns="0" rIns="0" bIns="0" rtlCol="0" anchor="t">
            <a:spAutoFit/>
          </a:bodyPr>
          <a:lstStyle/>
          <a:p>
            <a:pPr marL="522555" lvl="1" indent="-261277" algn="l">
              <a:lnSpc>
                <a:spcPts val="2977"/>
              </a:lnSpc>
              <a:buFont typeface="Arial"/>
              <a:buChar char="•"/>
            </a:pPr>
            <a:r>
              <a:rPr lang="en-US" sz="2420">
                <a:solidFill>
                  <a:srgbClr val="023276"/>
                </a:solidFill>
                <a:latin typeface="Alice"/>
                <a:ea typeface="Alice"/>
                <a:cs typeface="Alice"/>
                <a:sym typeface="Alice"/>
              </a:rPr>
              <a:t>In each tub of biocrust, we separate into 25 sections</a:t>
            </a:r>
          </a:p>
          <a:p>
            <a:pPr marL="522555" lvl="1" indent="-261277" algn="l">
              <a:lnSpc>
                <a:spcPts val="2977"/>
              </a:lnSpc>
              <a:buFont typeface="Arial"/>
              <a:buChar char="•"/>
            </a:pPr>
            <a:r>
              <a:rPr lang="en-US" sz="2420">
                <a:solidFill>
                  <a:srgbClr val="023276"/>
                </a:solidFill>
                <a:latin typeface="Alice"/>
                <a:ea typeface="Alice"/>
                <a:cs typeface="Alice"/>
                <a:sym typeface="Alice"/>
              </a:rPr>
              <a:t>in each section we look at what is growing  in the bottom left corner, in order to avoid bias</a:t>
            </a:r>
          </a:p>
          <a:p>
            <a:pPr marL="522555" lvl="1" indent="-261277" algn="l">
              <a:lnSpc>
                <a:spcPts val="2977"/>
              </a:lnSpc>
              <a:buFont typeface="Arial"/>
              <a:buChar char="•"/>
            </a:pPr>
            <a:r>
              <a:rPr lang="en-US" sz="2420">
                <a:solidFill>
                  <a:srgbClr val="023276"/>
                </a:solidFill>
                <a:latin typeface="Alice"/>
                <a:ea typeface="Alice"/>
                <a:cs typeface="Alice"/>
                <a:sym typeface="Alice"/>
              </a:rPr>
              <a:t>we record the last Friday of each month</a:t>
            </a:r>
          </a:p>
        </p:txBody>
      </p:sp>
      <p:sp>
        <p:nvSpPr>
          <p:cNvPr id="19" name="TextBox 19"/>
          <p:cNvSpPr txBox="1"/>
          <p:nvPr/>
        </p:nvSpPr>
        <p:spPr>
          <a:xfrm>
            <a:off x="11838368" y="5640440"/>
            <a:ext cx="6028963" cy="676275"/>
          </a:xfrm>
          <a:prstGeom prst="rect">
            <a:avLst/>
          </a:prstGeom>
        </p:spPr>
        <p:txBody>
          <a:bodyPr lIns="0" tIns="0" rIns="0" bIns="0" rtlCol="0" anchor="t">
            <a:spAutoFit/>
          </a:bodyPr>
          <a:lstStyle/>
          <a:p>
            <a:pPr algn="l">
              <a:lnSpc>
                <a:spcPts val="5280"/>
              </a:lnSpc>
            </a:pPr>
            <a:r>
              <a:rPr lang="en-US" sz="4400" spc="431">
                <a:solidFill>
                  <a:srgbClr val="023276"/>
                </a:solidFill>
                <a:latin typeface="Alice Bold"/>
                <a:ea typeface="Alice Bold"/>
                <a:cs typeface="Alice Bold"/>
                <a:sym typeface="Alice Bold"/>
              </a:rPr>
              <a:t>WATERING</a:t>
            </a:r>
          </a:p>
        </p:txBody>
      </p:sp>
      <p:sp>
        <p:nvSpPr>
          <p:cNvPr id="20" name="TextBox 20"/>
          <p:cNvSpPr txBox="1"/>
          <p:nvPr/>
        </p:nvSpPr>
        <p:spPr>
          <a:xfrm>
            <a:off x="9930234" y="6882628"/>
            <a:ext cx="6028963" cy="1861698"/>
          </a:xfrm>
          <a:prstGeom prst="rect">
            <a:avLst/>
          </a:prstGeom>
        </p:spPr>
        <p:txBody>
          <a:bodyPr lIns="0" tIns="0" rIns="0" bIns="0" rtlCol="0" anchor="t">
            <a:spAutoFit/>
          </a:bodyPr>
          <a:lstStyle/>
          <a:p>
            <a:pPr marL="522555" lvl="1" indent="-261278" algn="l">
              <a:lnSpc>
                <a:spcPts val="2977"/>
              </a:lnSpc>
              <a:buFont typeface="Arial"/>
              <a:buChar char="•"/>
            </a:pPr>
            <a:r>
              <a:rPr lang="en-US" sz="2420">
                <a:solidFill>
                  <a:srgbClr val="023276"/>
                </a:solidFill>
                <a:latin typeface="Alice"/>
                <a:ea typeface="Alice"/>
                <a:cs typeface="Alice"/>
                <a:sym typeface="Alice"/>
              </a:rPr>
              <a:t>We water after framework each week, or after framework and collecting dry samples at the end of each month.</a:t>
            </a:r>
          </a:p>
          <a:p>
            <a:pPr marL="522555" lvl="1" indent="-261278" algn="l">
              <a:lnSpc>
                <a:spcPts val="2977"/>
              </a:lnSpc>
              <a:buFont typeface="Arial"/>
              <a:buChar char="•"/>
            </a:pPr>
            <a:r>
              <a:rPr lang="en-US" sz="2420">
                <a:solidFill>
                  <a:srgbClr val="023276"/>
                </a:solidFill>
                <a:latin typeface="Alice"/>
                <a:ea typeface="Alice"/>
                <a:cs typeface="Alice"/>
                <a:sym typeface="Alice"/>
              </a:rPr>
              <a:t>Each tub gets 0.25 liters of water each week in order to keep bacteria alive</a:t>
            </a:r>
          </a:p>
        </p:txBody>
      </p:sp>
      <p:sp>
        <p:nvSpPr>
          <p:cNvPr id="21" name="TextBox 21"/>
          <p:cNvSpPr txBox="1"/>
          <p:nvPr/>
        </p:nvSpPr>
        <p:spPr>
          <a:xfrm>
            <a:off x="1028700" y="266700"/>
            <a:ext cx="9626279" cy="762000"/>
          </a:xfrm>
          <a:prstGeom prst="rect">
            <a:avLst/>
          </a:prstGeom>
        </p:spPr>
        <p:txBody>
          <a:bodyPr lIns="0" tIns="0" rIns="0" bIns="0" rtlCol="0" anchor="t">
            <a:spAutoFit/>
          </a:bodyPr>
          <a:lstStyle/>
          <a:p>
            <a:pPr algn="l">
              <a:lnSpc>
                <a:spcPts val="5999"/>
              </a:lnSpc>
            </a:pPr>
            <a:r>
              <a:rPr lang="en-US" sz="4999" u="sng" spc="489">
                <a:solidFill>
                  <a:srgbClr val="023276"/>
                </a:solidFill>
                <a:latin typeface="Alice Bold"/>
                <a:ea typeface="Alice Bold"/>
                <a:cs typeface="Alice Bold"/>
                <a:sym typeface="Alice Bold"/>
              </a:rPr>
              <a:t>METHODS 1: GREENHOUSE</a:t>
            </a:r>
          </a:p>
        </p:txBody>
      </p:sp>
      <p:sp>
        <p:nvSpPr>
          <p:cNvPr id="22" name="TextBox 22"/>
          <p:cNvSpPr txBox="1"/>
          <p:nvPr/>
        </p:nvSpPr>
        <p:spPr>
          <a:xfrm>
            <a:off x="5179036" y="8953817"/>
            <a:ext cx="3418205" cy="701674"/>
          </a:xfrm>
          <a:prstGeom prst="rect">
            <a:avLst/>
          </a:prstGeom>
        </p:spPr>
        <p:txBody>
          <a:bodyPr lIns="0" tIns="0" rIns="0" bIns="0" rtlCol="0" anchor="t">
            <a:spAutoFit/>
          </a:bodyPr>
          <a:lstStyle/>
          <a:p>
            <a:pPr algn="ctr">
              <a:lnSpc>
                <a:spcPts val="2800"/>
              </a:lnSpc>
            </a:pPr>
            <a:r>
              <a:rPr lang="en-US" sz="2000">
                <a:solidFill>
                  <a:srgbClr val="023276"/>
                </a:solidFill>
                <a:latin typeface="Canva Sans"/>
                <a:ea typeface="Canva Sans"/>
                <a:cs typeface="Canva Sans"/>
                <a:sym typeface="Canva Sans"/>
              </a:rPr>
              <a:t>grid used for framework  data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en-US"/>
          </a:p>
        </p:txBody>
      </p:sp>
      <p:sp>
        <p:nvSpPr>
          <p:cNvPr id="3" name="TextBox 3"/>
          <p:cNvSpPr txBox="1"/>
          <p:nvPr/>
        </p:nvSpPr>
        <p:spPr>
          <a:xfrm>
            <a:off x="9144000" y="2936128"/>
            <a:ext cx="6028963" cy="2233977"/>
          </a:xfrm>
          <a:prstGeom prst="rect">
            <a:avLst/>
          </a:prstGeom>
        </p:spPr>
        <p:txBody>
          <a:bodyPr lIns="0" tIns="0" rIns="0" bIns="0" rtlCol="0" anchor="t">
            <a:spAutoFit/>
          </a:bodyPr>
          <a:lstStyle/>
          <a:p>
            <a:pPr marL="522555" lvl="1" indent="-261278" algn="l">
              <a:lnSpc>
                <a:spcPts val="2977"/>
              </a:lnSpc>
              <a:buFont typeface="Arial"/>
              <a:buChar char="•"/>
            </a:pPr>
            <a:r>
              <a:rPr lang="en-US" sz="2420">
                <a:solidFill>
                  <a:srgbClr val="023276"/>
                </a:solidFill>
                <a:latin typeface="Alice"/>
                <a:ea typeface="Alice"/>
                <a:cs typeface="Alice"/>
                <a:sym typeface="Alice"/>
              </a:rPr>
              <a:t>Of the collected soil we separate out 3 grams for Chl A extraction</a:t>
            </a:r>
          </a:p>
          <a:p>
            <a:pPr marL="522555" lvl="1" indent="-261278" algn="l">
              <a:lnSpc>
                <a:spcPts val="2977"/>
              </a:lnSpc>
              <a:buFont typeface="Arial"/>
              <a:buChar char="•"/>
            </a:pPr>
            <a:r>
              <a:rPr lang="en-US" sz="2420">
                <a:solidFill>
                  <a:srgbClr val="023276"/>
                </a:solidFill>
                <a:latin typeface="Alice"/>
                <a:ea typeface="Alice"/>
                <a:cs typeface="Alice"/>
                <a:sym typeface="Alice"/>
              </a:rPr>
              <a:t>Samples are kept in a dark freezer to prevent degradation</a:t>
            </a:r>
          </a:p>
          <a:p>
            <a:pPr marL="522555" lvl="1" indent="-261278" algn="l">
              <a:lnSpc>
                <a:spcPts val="2977"/>
              </a:lnSpc>
              <a:buFont typeface="Arial"/>
              <a:buChar char="•"/>
            </a:pPr>
            <a:r>
              <a:rPr lang="en-US" sz="2420">
                <a:solidFill>
                  <a:srgbClr val="023276"/>
                </a:solidFill>
                <a:latin typeface="Alice"/>
                <a:ea typeface="Alice"/>
                <a:cs typeface="Alice"/>
                <a:sym typeface="Alice"/>
              </a:rPr>
              <a:t>Representative of amount of cyanobacteria present in the sediment</a:t>
            </a:r>
          </a:p>
        </p:txBody>
      </p:sp>
      <p:sp>
        <p:nvSpPr>
          <p:cNvPr id="4" name="TextBox 4"/>
          <p:cNvSpPr txBox="1"/>
          <p:nvPr/>
        </p:nvSpPr>
        <p:spPr>
          <a:xfrm>
            <a:off x="10932775" y="1970706"/>
            <a:ext cx="6326525" cy="676275"/>
          </a:xfrm>
          <a:prstGeom prst="rect">
            <a:avLst/>
          </a:prstGeom>
        </p:spPr>
        <p:txBody>
          <a:bodyPr lIns="0" tIns="0" rIns="0" bIns="0" rtlCol="0" anchor="t">
            <a:spAutoFit/>
          </a:bodyPr>
          <a:lstStyle/>
          <a:p>
            <a:pPr algn="l">
              <a:lnSpc>
                <a:spcPts val="5280"/>
              </a:lnSpc>
            </a:pPr>
            <a:r>
              <a:rPr lang="en-US" sz="4400" spc="431">
                <a:solidFill>
                  <a:srgbClr val="023276"/>
                </a:solidFill>
                <a:latin typeface="Alice Bold"/>
                <a:ea typeface="Alice Bold"/>
                <a:cs typeface="Alice Bold"/>
                <a:sym typeface="Alice Bold"/>
              </a:rPr>
              <a:t>CHLOROPHYL A (1)</a:t>
            </a:r>
          </a:p>
        </p:txBody>
      </p:sp>
      <p:sp>
        <p:nvSpPr>
          <p:cNvPr id="5" name="TextBox 5"/>
          <p:cNvSpPr txBox="1"/>
          <p:nvPr/>
        </p:nvSpPr>
        <p:spPr>
          <a:xfrm>
            <a:off x="3915435" y="5813646"/>
            <a:ext cx="8530726" cy="676275"/>
          </a:xfrm>
          <a:prstGeom prst="rect">
            <a:avLst/>
          </a:prstGeom>
        </p:spPr>
        <p:txBody>
          <a:bodyPr lIns="0" tIns="0" rIns="0" bIns="0" rtlCol="0" anchor="t">
            <a:spAutoFit/>
          </a:bodyPr>
          <a:lstStyle/>
          <a:p>
            <a:pPr algn="l">
              <a:lnSpc>
                <a:spcPts val="5280"/>
              </a:lnSpc>
            </a:pPr>
            <a:r>
              <a:rPr lang="en-US" sz="4400" spc="431">
                <a:solidFill>
                  <a:srgbClr val="023276"/>
                </a:solidFill>
                <a:latin typeface="Alice Bold"/>
                <a:ea typeface="Alice Bold"/>
                <a:cs typeface="Alice Bold"/>
                <a:sym typeface="Alice Bold"/>
              </a:rPr>
              <a:t>EXOPOLYSACCHARIDES (2)</a:t>
            </a:r>
          </a:p>
        </p:txBody>
      </p:sp>
      <p:sp>
        <p:nvSpPr>
          <p:cNvPr id="6" name="TextBox 6"/>
          <p:cNvSpPr txBox="1"/>
          <p:nvPr/>
        </p:nvSpPr>
        <p:spPr>
          <a:xfrm>
            <a:off x="2115779" y="6687806"/>
            <a:ext cx="6028963" cy="2606256"/>
          </a:xfrm>
          <a:prstGeom prst="rect">
            <a:avLst/>
          </a:prstGeom>
        </p:spPr>
        <p:txBody>
          <a:bodyPr lIns="0" tIns="0" rIns="0" bIns="0" rtlCol="0" anchor="t">
            <a:spAutoFit/>
          </a:bodyPr>
          <a:lstStyle/>
          <a:p>
            <a:pPr marL="522555" lvl="1" indent="-261278" algn="l">
              <a:lnSpc>
                <a:spcPts val="2977"/>
              </a:lnSpc>
              <a:buFont typeface="Arial"/>
              <a:buChar char="•"/>
            </a:pPr>
            <a:r>
              <a:rPr lang="en-US" sz="2420" dirty="0">
                <a:solidFill>
                  <a:srgbClr val="023276"/>
                </a:solidFill>
                <a:latin typeface="Alice"/>
                <a:ea typeface="Alice"/>
                <a:cs typeface="Alice"/>
                <a:sym typeface="Alice"/>
              </a:rPr>
              <a:t>Of the collected soil we separate out 0.05 grams for EPS extraction</a:t>
            </a:r>
          </a:p>
          <a:p>
            <a:pPr marL="522555" lvl="1" indent="-261278" algn="l">
              <a:lnSpc>
                <a:spcPts val="2977"/>
              </a:lnSpc>
              <a:buFont typeface="Arial"/>
              <a:buChar char="•"/>
            </a:pPr>
            <a:r>
              <a:rPr lang="en-US" sz="2420" dirty="0">
                <a:solidFill>
                  <a:srgbClr val="023276"/>
                </a:solidFill>
                <a:latin typeface="Alice"/>
                <a:ea typeface="Alice"/>
                <a:cs typeface="Alice"/>
                <a:sym typeface="Alice"/>
              </a:rPr>
              <a:t>Samples are kept at room temperature to prevent degradation.</a:t>
            </a:r>
          </a:p>
          <a:p>
            <a:pPr marL="522555" lvl="1" indent="-261278" algn="l">
              <a:lnSpc>
                <a:spcPts val="2977"/>
              </a:lnSpc>
              <a:buFont typeface="Arial"/>
              <a:buChar char="•"/>
            </a:pPr>
            <a:r>
              <a:rPr lang="en-US" sz="2420" dirty="0">
                <a:solidFill>
                  <a:srgbClr val="023276"/>
                </a:solidFill>
                <a:latin typeface="Alice"/>
                <a:ea typeface="Alice"/>
                <a:cs typeface="Alice"/>
                <a:sym typeface="Alice"/>
              </a:rPr>
              <a:t>Representative of the amount of EPS sticking sediment together in the sample</a:t>
            </a:r>
          </a:p>
        </p:txBody>
      </p:sp>
      <p:grpSp>
        <p:nvGrpSpPr>
          <p:cNvPr id="7" name="Group 7"/>
          <p:cNvGrpSpPr/>
          <p:nvPr/>
        </p:nvGrpSpPr>
        <p:grpSpPr>
          <a:xfrm>
            <a:off x="9144000" y="1357710"/>
            <a:ext cx="1600795" cy="1359343"/>
            <a:chOff x="0" y="0"/>
            <a:chExt cx="2134393" cy="1812457"/>
          </a:xfrm>
        </p:grpSpPr>
        <p:grpSp>
          <p:nvGrpSpPr>
            <p:cNvPr id="8" name="Group 8"/>
            <p:cNvGrpSpPr/>
            <p:nvPr/>
          </p:nvGrpSpPr>
          <p:grpSpPr>
            <a:xfrm>
              <a:off x="0" y="0"/>
              <a:ext cx="2134393" cy="1812457"/>
              <a:chOff x="0" y="0"/>
              <a:chExt cx="104201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txBody>
              <a:bodyPr/>
              <a:lstStyle/>
              <a:p>
                <a:endParaRPr lang="en-US"/>
              </a:p>
            </p:txBody>
          </p:sp>
          <p:sp>
            <p:nvSpPr>
              <p:cNvPr id="10" name="Freeform 10"/>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txBody>
              <a:bodyPr/>
              <a:lstStyle/>
              <a:p>
                <a:endParaRPr lang="en-US"/>
              </a:p>
            </p:txBody>
          </p:sp>
        </p:grpSp>
        <p:sp>
          <p:nvSpPr>
            <p:cNvPr id="11" name="TextBox 11"/>
            <p:cNvSpPr txBox="1"/>
            <p:nvPr/>
          </p:nvSpPr>
          <p:spPr>
            <a:xfrm>
              <a:off x="0" y="377552"/>
              <a:ext cx="2134393" cy="1422824"/>
            </a:xfrm>
            <a:prstGeom prst="rect">
              <a:avLst/>
            </a:prstGeom>
          </p:spPr>
          <p:txBody>
            <a:bodyPr lIns="0" tIns="0" rIns="0" bIns="0" rtlCol="0" anchor="t">
              <a:spAutoFit/>
            </a:bodyPr>
            <a:lstStyle/>
            <a:p>
              <a:pPr algn="ctr">
                <a:lnSpc>
                  <a:spcPts val="7700"/>
                </a:lnSpc>
              </a:pPr>
              <a:r>
                <a:rPr lang="en-US" sz="7700" spc="785">
                  <a:solidFill>
                    <a:srgbClr val="023276"/>
                  </a:solidFill>
                  <a:latin typeface="Alice"/>
                  <a:ea typeface="Alice"/>
                  <a:cs typeface="Alice"/>
                  <a:sym typeface="Alice"/>
                </a:rPr>
                <a:t>03</a:t>
              </a:r>
            </a:p>
          </p:txBody>
        </p:sp>
      </p:grpSp>
      <p:grpSp>
        <p:nvGrpSpPr>
          <p:cNvPr id="12" name="Group 12"/>
          <p:cNvGrpSpPr/>
          <p:nvPr/>
        </p:nvGrpSpPr>
        <p:grpSpPr>
          <a:xfrm>
            <a:off x="2115779" y="5143500"/>
            <a:ext cx="1600795" cy="1359343"/>
            <a:chOff x="0" y="0"/>
            <a:chExt cx="2134393" cy="1812457"/>
          </a:xfrm>
        </p:grpSpPr>
        <p:grpSp>
          <p:nvGrpSpPr>
            <p:cNvPr id="13" name="Group 13"/>
            <p:cNvGrpSpPr/>
            <p:nvPr/>
          </p:nvGrpSpPr>
          <p:grpSpPr>
            <a:xfrm>
              <a:off x="0" y="0"/>
              <a:ext cx="2134393" cy="1812457"/>
              <a:chOff x="0" y="0"/>
              <a:chExt cx="1042015" cy="884845"/>
            </a:xfrm>
          </p:grpSpPr>
          <p:sp>
            <p:nvSpPr>
              <p:cNvPr id="14" name="Freeform 14"/>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txBody>
              <a:bodyPr/>
              <a:lstStyle/>
              <a:p>
                <a:endParaRPr lang="en-US"/>
              </a:p>
            </p:txBody>
          </p:sp>
          <p:sp>
            <p:nvSpPr>
              <p:cNvPr id="15" name="Freeform 15"/>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txBody>
              <a:bodyPr/>
              <a:lstStyle/>
              <a:p>
                <a:endParaRPr lang="en-US"/>
              </a:p>
            </p:txBody>
          </p:sp>
        </p:grpSp>
        <p:sp>
          <p:nvSpPr>
            <p:cNvPr id="16" name="TextBox 16"/>
            <p:cNvSpPr txBox="1"/>
            <p:nvPr/>
          </p:nvSpPr>
          <p:spPr>
            <a:xfrm>
              <a:off x="0" y="377552"/>
              <a:ext cx="2134393" cy="1422824"/>
            </a:xfrm>
            <a:prstGeom prst="rect">
              <a:avLst/>
            </a:prstGeom>
          </p:spPr>
          <p:txBody>
            <a:bodyPr lIns="0" tIns="0" rIns="0" bIns="0" rtlCol="0" anchor="t">
              <a:spAutoFit/>
            </a:bodyPr>
            <a:lstStyle/>
            <a:p>
              <a:pPr algn="ctr">
                <a:lnSpc>
                  <a:spcPts val="7700"/>
                </a:lnSpc>
              </a:pPr>
              <a:r>
                <a:rPr lang="en-US" sz="7700" spc="785">
                  <a:solidFill>
                    <a:srgbClr val="023276"/>
                  </a:solidFill>
                  <a:latin typeface="Alice"/>
                  <a:ea typeface="Alice"/>
                  <a:cs typeface="Alice"/>
                  <a:sym typeface="Alice"/>
                </a:rPr>
                <a:t>04</a:t>
              </a:r>
            </a:p>
          </p:txBody>
        </p:sp>
      </p:grpSp>
      <p:sp>
        <p:nvSpPr>
          <p:cNvPr id="17" name="Freeform 17"/>
          <p:cNvSpPr/>
          <p:nvPr/>
        </p:nvSpPr>
        <p:spPr>
          <a:xfrm>
            <a:off x="9191441" y="8695825"/>
            <a:ext cx="2333184" cy="1892000"/>
          </a:xfrm>
          <a:custGeom>
            <a:avLst/>
            <a:gdLst/>
            <a:ahLst/>
            <a:cxnLst/>
            <a:rect l="l" t="t" r="r" b="b"/>
            <a:pathLst>
              <a:path w="2333184" h="1892000">
                <a:moveTo>
                  <a:pt x="0" y="0"/>
                </a:moveTo>
                <a:lnTo>
                  <a:pt x="2333185" y="0"/>
                </a:lnTo>
                <a:lnTo>
                  <a:pt x="2333185" y="1892000"/>
                </a:lnTo>
                <a:lnTo>
                  <a:pt x="0" y="1892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8" name="Freeform 18"/>
          <p:cNvSpPr/>
          <p:nvPr/>
        </p:nvSpPr>
        <p:spPr>
          <a:xfrm rot="-1471906" flipH="1">
            <a:off x="10962641" y="6158592"/>
            <a:ext cx="2967040" cy="2406000"/>
          </a:xfrm>
          <a:custGeom>
            <a:avLst/>
            <a:gdLst/>
            <a:ahLst/>
            <a:cxnLst/>
            <a:rect l="l" t="t" r="r" b="b"/>
            <a:pathLst>
              <a:path w="2967040" h="2406000">
                <a:moveTo>
                  <a:pt x="2967040" y="0"/>
                </a:moveTo>
                <a:lnTo>
                  <a:pt x="0" y="0"/>
                </a:lnTo>
                <a:lnTo>
                  <a:pt x="0" y="2405999"/>
                </a:lnTo>
                <a:lnTo>
                  <a:pt x="2967040" y="2405999"/>
                </a:lnTo>
                <a:lnTo>
                  <a:pt x="296704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9"/>
          <p:cNvGrpSpPr/>
          <p:nvPr/>
        </p:nvGrpSpPr>
        <p:grpSpPr>
          <a:xfrm rot="206943">
            <a:off x="789927" y="400468"/>
            <a:ext cx="7149025" cy="4277255"/>
            <a:chOff x="0" y="0"/>
            <a:chExt cx="9532033" cy="5703006"/>
          </a:xfrm>
        </p:grpSpPr>
        <p:sp>
          <p:nvSpPr>
            <p:cNvPr id="20" name="Freeform 20"/>
            <p:cNvSpPr/>
            <p:nvPr/>
          </p:nvSpPr>
          <p:spPr>
            <a:xfrm>
              <a:off x="0" y="273075"/>
              <a:ext cx="5370695" cy="5429931"/>
            </a:xfrm>
            <a:custGeom>
              <a:avLst/>
              <a:gdLst/>
              <a:ahLst/>
              <a:cxnLst/>
              <a:rect l="l" t="t" r="r" b="b"/>
              <a:pathLst>
                <a:path w="5370695" h="5429931">
                  <a:moveTo>
                    <a:pt x="0" y="0"/>
                  </a:moveTo>
                  <a:lnTo>
                    <a:pt x="5370695" y="0"/>
                  </a:lnTo>
                  <a:lnTo>
                    <a:pt x="5370695" y="5429931"/>
                  </a:lnTo>
                  <a:lnTo>
                    <a:pt x="0" y="54299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1" name="Freeform 21"/>
            <p:cNvSpPr/>
            <p:nvPr/>
          </p:nvSpPr>
          <p:spPr>
            <a:xfrm flipV="1">
              <a:off x="4161338" y="0"/>
              <a:ext cx="5370695" cy="5429931"/>
            </a:xfrm>
            <a:custGeom>
              <a:avLst/>
              <a:gdLst/>
              <a:ahLst/>
              <a:cxnLst/>
              <a:rect l="l" t="t" r="r" b="b"/>
              <a:pathLst>
                <a:path w="5370695" h="5429931">
                  <a:moveTo>
                    <a:pt x="0" y="5429931"/>
                  </a:moveTo>
                  <a:lnTo>
                    <a:pt x="5370695" y="5429931"/>
                  </a:lnTo>
                  <a:lnTo>
                    <a:pt x="5370695" y="0"/>
                  </a:lnTo>
                  <a:lnTo>
                    <a:pt x="0" y="0"/>
                  </a:lnTo>
                  <a:lnTo>
                    <a:pt x="0" y="5429931"/>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
        <p:nvSpPr>
          <p:cNvPr id="22" name="Freeform 22"/>
          <p:cNvSpPr/>
          <p:nvPr/>
        </p:nvSpPr>
        <p:spPr>
          <a:xfrm>
            <a:off x="13358174" y="4797826"/>
            <a:ext cx="5406737" cy="6408848"/>
          </a:xfrm>
          <a:custGeom>
            <a:avLst/>
            <a:gdLst/>
            <a:ahLst/>
            <a:cxnLst/>
            <a:rect l="l" t="t" r="r" b="b"/>
            <a:pathLst>
              <a:path w="5406737" h="6408848">
                <a:moveTo>
                  <a:pt x="0" y="0"/>
                </a:moveTo>
                <a:lnTo>
                  <a:pt x="5406737" y="0"/>
                </a:lnTo>
                <a:lnTo>
                  <a:pt x="5406737" y="6408847"/>
                </a:lnTo>
                <a:lnTo>
                  <a:pt x="0" y="64088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3" name="TextBox 23"/>
          <p:cNvSpPr txBox="1"/>
          <p:nvPr/>
        </p:nvSpPr>
        <p:spPr>
          <a:xfrm>
            <a:off x="7633021" y="300435"/>
            <a:ext cx="9626279" cy="762000"/>
          </a:xfrm>
          <a:prstGeom prst="rect">
            <a:avLst/>
          </a:prstGeom>
        </p:spPr>
        <p:txBody>
          <a:bodyPr lIns="0" tIns="0" rIns="0" bIns="0" rtlCol="0" anchor="t">
            <a:spAutoFit/>
          </a:bodyPr>
          <a:lstStyle/>
          <a:p>
            <a:pPr algn="l">
              <a:lnSpc>
                <a:spcPts val="5999"/>
              </a:lnSpc>
            </a:pPr>
            <a:r>
              <a:rPr lang="en-US" sz="4999" u="sng" spc="489">
                <a:solidFill>
                  <a:srgbClr val="023276"/>
                </a:solidFill>
                <a:latin typeface="Alice Bold"/>
                <a:ea typeface="Alice Bold"/>
                <a:cs typeface="Alice Bold"/>
                <a:sym typeface="Alice Bold"/>
              </a:rPr>
              <a:t>METHODS 2: EXTRACTIONS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en-US"/>
          </a:p>
        </p:txBody>
      </p:sp>
      <p:sp>
        <p:nvSpPr>
          <p:cNvPr id="3" name="TextBox 3"/>
          <p:cNvSpPr txBox="1"/>
          <p:nvPr/>
        </p:nvSpPr>
        <p:spPr>
          <a:xfrm>
            <a:off x="2864299" y="2037554"/>
            <a:ext cx="12559403" cy="1088643"/>
          </a:xfrm>
          <a:prstGeom prst="rect">
            <a:avLst/>
          </a:prstGeom>
        </p:spPr>
        <p:txBody>
          <a:bodyPr lIns="0" tIns="0" rIns="0" bIns="0" rtlCol="0" anchor="t">
            <a:spAutoFit/>
          </a:bodyPr>
          <a:lstStyle/>
          <a:p>
            <a:pPr algn="ctr">
              <a:lnSpc>
                <a:spcPts val="8392"/>
              </a:lnSpc>
            </a:pPr>
            <a:r>
              <a:rPr lang="en-US" sz="7699" spc="477">
                <a:solidFill>
                  <a:srgbClr val="023276"/>
                </a:solidFill>
                <a:latin typeface="Alice Bold"/>
                <a:ea typeface="Alice Bold"/>
                <a:cs typeface="Alice Bold"/>
                <a:sym typeface="Alice Bold"/>
              </a:rPr>
              <a:t>RESULTS</a:t>
            </a:r>
          </a:p>
        </p:txBody>
      </p:sp>
      <p:sp>
        <p:nvSpPr>
          <p:cNvPr id="4" name="Freeform 4"/>
          <p:cNvSpPr/>
          <p:nvPr/>
        </p:nvSpPr>
        <p:spPr>
          <a:xfrm>
            <a:off x="-650242" y="-1102077"/>
            <a:ext cx="6155283" cy="4879461"/>
          </a:xfrm>
          <a:custGeom>
            <a:avLst/>
            <a:gdLst/>
            <a:ahLst/>
            <a:cxnLst/>
            <a:rect l="l" t="t" r="r" b="b"/>
            <a:pathLst>
              <a:path w="6155283" h="4879461">
                <a:moveTo>
                  <a:pt x="0" y="0"/>
                </a:moveTo>
                <a:lnTo>
                  <a:pt x="6155283" y="0"/>
                </a:lnTo>
                <a:lnTo>
                  <a:pt x="6155283" y="4879461"/>
                </a:lnTo>
                <a:lnTo>
                  <a:pt x="0" y="48794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flipH="1">
            <a:off x="12782959" y="-1102077"/>
            <a:ext cx="6155283" cy="4879461"/>
          </a:xfrm>
          <a:custGeom>
            <a:avLst/>
            <a:gdLst/>
            <a:ahLst/>
            <a:cxnLst/>
            <a:rect l="l" t="t" r="r" b="b"/>
            <a:pathLst>
              <a:path w="6155283" h="4879461">
                <a:moveTo>
                  <a:pt x="6155283" y="0"/>
                </a:moveTo>
                <a:lnTo>
                  <a:pt x="0" y="0"/>
                </a:lnTo>
                <a:lnTo>
                  <a:pt x="0" y="4879461"/>
                </a:lnTo>
                <a:lnTo>
                  <a:pt x="6155283" y="4879461"/>
                </a:lnTo>
                <a:lnTo>
                  <a:pt x="615528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2181577" y="4952801"/>
            <a:ext cx="5691824" cy="3545572"/>
          </a:xfrm>
          <a:custGeom>
            <a:avLst/>
            <a:gdLst/>
            <a:ahLst/>
            <a:cxnLst/>
            <a:rect l="l" t="t" r="r" b="b"/>
            <a:pathLst>
              <a:path w="5691824" h="3545572">
                <a:moveTo>
                  <a:pt x="0" y="0"/>
                </a:moveTo>
                <a:lnTo>
                  <a:pt x="5691824" y="0"/>
                </a:lnTo>
                <a:lnTo>
                  <a:pt x="5691824" y="3545572"/>
                </a:lnTo>
                <a:lnTo>
                  <a:pt x="0" y="3545572"/>
                </a:lnTo>
                <a:lnTo>
                  <a:pt x="0" y="0"/>
                </a:lnTo>
                <a:close/>
              </a:path>
            </a:pathLst>
          </a:custGeom>
          <a:blipFill>
            <a:blip r:embed="rId5"/>
            <a:stretch>
              <a:fillRect/>
            </a:stretch>
          </a:blipFill>
        </p:spPr>
        <p:txBody>
          <a:bodyPr/>
          <a:lstStyle/>
          <a:p>
            <a:endParaRPr lang="en-US"/>
          </a:p>
        </p:txBody>
      </p:sp>
      <p:sp>
        <p:nvSpPr>
          <p:cNvPr id="7" name="Freeform 7"/>
          <p:cNvSpPr/>
          <p:nvPr/>
        </p:nvSpPr>
        <p:spPr>
          <a:xfrm>
            <a:off x="411863" y="4952801"/>
            <a:ext cx="5691824" cy="3545572"/>
          </a:xfrm>
          <a:custGeom>
            <a:avLst/>
            <a:gdLst/>
            <a:ahLst/>
            <a:cxnLst/>
            <a:rect l="l" t="t" r="r" b="b"/>
            <a:pathLst>
              <a:path w="5691824" h="3545572">
                <a:moveTo>
                  <a:pt x="0" y="0"/>
                </a:moveTo>
                <a:lnTo>
                  <a:pt x="5691824" y="0"/>
                </a:lnTo>
                <a:lnTo>
                  <a:pt x="5691824" y="3545572"/>
                </a:lnTo>
                <a:lnTo>
                  <a:pt x="0" y="3545572"/>
                </a:lnTo>
                <a:lnTo>
                  <a:pt x="0" y="0"/>
                </a:lnTo>
                <a:close/>
              </a:path>
            </a:pathLst>
          </a:custGeom>
          <a:blipFill>
            <a:blip r:embed="rId6"/>
            <a:stretch>
              <a:fillRect/>
            </a:stretch>
          </a:blipFill>
        </p:spPr>
        <p:txBody>
          <a:bodyPr/>
          <a:lstStyle/>
          <a:p>
            <a:endParaRPr lang="en-US"/>
          </a:p>
        </p:txBody>
      </p:sp>
      <p:sp>
        <p:nvSpPr>
          <p:cNvPr id="8" name="Freeform 8"/>
          <p:cNvSpPr/>
          <p:nvPr/>
        </p:nvSpPr>
        <p:spPr>
          <a:xfrm>
            <a:off x="6296151" y="4952801"/>
            <a:ext cx="5695697" cy="3545572"/>
          </a:xfrm>
          <a:custGeom>
            <a:avLst/>
            <a:gdLst/>
            <a:ahLst/>
            <a:cxnLst/>
            <a:rect l="l" t="t" r="r" b="b"/>
            <a:pathLst>
              <a:path w="5695697" h="3545572">
                <a:moveTo>
                  <a:pt x="0" y="0"/>
                </a:moveTo>
                <a:lnTo>
                  <a:pt x="5695698" y="0"/>
                </a:lnTo>
                <a:lnTo>
                  <a:pt x="5695698" y="3545572"/>
                </a:lnTo>
                <a:lnTo>
                  <a:pt x="0" y="3545572"/>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717998" y="4010348"/>
            <a:ext cx="5385689" cy="528615"/>
          </a:xfrm>
          <a:prstGeom prst="rect">
            <a:avLst/>
          </a:prstGeom>
        </p:spPr>
        <p:txBody>
          <a:bodyPr lIns="0" tIns="0" rIns="0" bIns="0" rtlCol="0" anchor="t">
            <a:spAutoFit/>
          </a:bodyPr>
          <a:lstStyle/>
          <a:p>
            <a:pPr algn="ctr">
              <a:lnSpc>
                <a:spcPts val="3936"/>
              </a:lnSpc>
            </a:pPr>
            <a:r>
              <a:rPr lang="en-US" sz="3936">
                <a:solidFill>
                  <a:srgbClr val="023276"/>
                </a:solidFill>
                <a:latin typeface="Alice Bold"/>
                <a:ea typeface="Alice Bold"/>
                <a:cs typeface="Alice Bold"/>
                <a:sym typeface="Alice Bold"/>
              </a:rPr>
              <a:t>FRAMEWORK</a:t>
            </a:r>
          </a:p>
        </p:txBody>
      </p:sp>
      <p:sp>
        <p:nvSpPr>
          <p:cNvPr id="10" name="TextBox 10"/>
          <p:cNvSpPr txBox="1"/>
          <p:nvPr/>
        </p:nvSpPr>
        <p:spPr>
          <a:xfrm>
            <a:off x="12181577" y="4010348"/>
            <a:ext cx="5385689" cy="528615"/>
          </a:xfrm>
          <a:prstGeom prst="rect">
            <a:avLst/>
          </a:prstGeom>
        </p:spPr>
        <p:txBody>
          <a:bodyPr lIns="0" tIns="0" rIns="0" bIns="0" rtlCol="0" anchor="t">
            <a:spAutoFit/>
          </a:bodyPr>
          <a:lstStyle/>
          <a:p>
            <a:pPr algn="ctr">
              <a:lnSpc>
                <a:spcPts val="3936"/>
              </a:lnSpc>
            </a:pPr>
            <a:r>
              <a:rPr lang="en-US" sz="3936">
                <a:solidFill>
                  <a:srgbClr val="023276"/>
                </a:solidFill>
                <a:latin typeface="Alice Bold"/>
                <a:ea typeface="Alice Bold"/>
                <a:cs typeface="Alice Bold"/>
                <a:sym typeface="Alice Bold"/>
              </a:rPr>
              <a:t>EPS</a:t>
            </a:r>
          </a:p>
        </p:txBody>
      </p:sp>
      <p:sp>
        <p:nvSpPr>
          <p:cNvPr id="11" name="TextBox 11"/>
          <p:cNvSpPr txBox="1"/>
          <p:nvPr/>
        </p:nvSpPr>
        <p:spPr>
          <a:xfrm>
            <a:off x="6750479" y="4010348"/>
            <a:ext cx="4787043" cy="528615"/>
          </a:xfrm>
          <a:prstGeom prst="rect">
            <a:avLst/>
          </a:prstGeom>
        </p:spPr>
        <p:txBody>
          <a:bodyPr lIns="0" tIns="0" rIns="0" bIns="0" rtlCol="0" anchor="t">
            <a:spAutoFit/>
          </a:bodyPr>
          <a:lstStyle/>
          <a:p>
            <a:pPr algn="ctr">
              <a:lnSpc>
                <a:spcPts val="3936"/>
              </a:lnSpc>
            </a:pPr>
            <a:r>
              <a:rPr lang="en-US" sz="3936">
                <a:solidFill>
                  <a:srgbClr val="023276"/>
                </a:solidFill>
                <a:latin typeface="Alice Bold"/>
                <a:ea typeface="Alice Bold"/>
                <a:cs typeface="Alice Bold"/>
                <a:sym typeface="Alice Bold"/>
              </a:rPr>
              <a:t>CHL 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en-US"/>
          </a:p>
        </p:txBody>
      </p:sp>
      <p:sp>
        <p:nvSpPr>
          <p:cNvPr id="3" name="TextBox 3"/>
          <p:cNvSpPr txBox="1"/>
          <p:nvPr/>
        </p:nvSpPr>
        <p:spPr>
          <a:xfrm>
            <a:off x="1374667" y="2277719"/>
            <a:ext cx="9599727" cy="1069972"/>
          </a:xfrm>
          <a:prstGeom prst="rect">
            <a:avLst/>
          </a:prstGeom>
        </p:spPr>
        <p:txBody>
          <a:bodyPr lIns="0" tIns="0" rIns="0" bIns="0" rtlCol="0" anchor="t">
            <a:spAutoFit/>
          </a:bodyPr>
          <a:lstStyle/>
          <a:p>
            <a:pPr algn="ctr">
              <a:lnSpc>
                <a:spcPts val="7999"/>
              </a:lnSpc>
            </a:pPr>
            <a:r>
              <a:rPr lang="en-US" sz="7999" spc="567">
                <a:solidFill>
                  <a:srgbClr val="023276"/>
                </a:solidFill>
                <a:latin typeface="Alice Bold"/>
                <a:ea typeface="Alice Bold"/>
                <a:cs typeface="Alice Bold"/>
                <a:sym typeface="Alice Bold"/>
              </a:rPr>
              <a:t>ANALYSIS</a:t>
            </a:r>
          </a:p>
        </p:txBody>
      </p:sp>
      <p:sp>
        <p:nvSpPr>
          <p:cNvPr id="4" name="Freeform 4"/>
          <p:cNvSpPr/>
          <p:nvPr/>
        </p:nvSpPr>
        <p:spPr>
          <a:xfrm rot="8973327">
            <a:off x="489605" y="1122287"/>
            <a:ext cx="2497338" cy="2025114"/>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9579181" y="629193"/>
            <a:ext cx="2694478" cy="2694478"/>
          </a:xfrm>
          <a:custGeom>
            <a:avLst/>
            <a:gdLst/>
            <a:ahLst/>
            <a:cxnLst/>
            <a:rect l="l" t="t" r="r" b="b"/>
            <a:pathLst>
              <a:path w="2694478" h="2694478">
                <a:moveTo>
                  <a:pt x="0" y="0"/>
                </a:moveTo>
                <a:lnTo>
                  <a:pt x="2694478" y="0"/>
                </a:lnTo>
                <a:lnTo>
                  <a:pt x="2694478" y="2694478"/>
                </a:lnTo>
                <a:lnTo>
                  <a:pt x="0" y="26944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2937648" y="1028700"/>
            <a:ext cx="4542359" cy="8441966"/>
          </a:xfrm>
          <a:custGeom>
            <a:avLst/>
            <a:gdLst/>
            <a:ahLst/>
            <a:cxnLst/>
            <a:rect l="l" t="t" r="r" b="b"/>
            <a:pathLst>
              <a:path w="4542359" h="8441966">
                <a:moveTo>
                  <a:pt x="0" y="0"/>
                </a:moveTo>
                <a:lnTo>
                  <a:pt x="4542359" y="0"/>
                </a:lnTo>
                <a:lnTo>
                  <a:pt x="4542359" y="8441966"/>
                </a:lnTo>
                <a:lnTo>
                  <a:pt x="0" y="8441966"/>
                </a:lnTo>
                <a:lnTo>
                  <a:pt x="0" y="0"/>
                </a:lnTo>
                <a:close/>
              </a:path>
            </a:pathLst>
          </a:custGeom>
          <a:blipFill>
            <a:blip r:embed="rId7"/>
            <a:stretch>
              <a:fillRect/>
            </a:stretch>
          </a:blipFill>
        </p:spPr>
        <p:txBody>
          <a:bodyPr/>
          <a:lstStyle/>
          <a:p>
            <a:endParaRPr lang="en-US"/>
          </a:p>
        </p:txBody>
      </p:sp>
      <p:sp>
        <p:nvSpPr>
          <p:cNvPr id="7" name="TextBox 7"/>
          <p:cNvSpPr txBox="1"/>
          <p:nvPr/>
        </p:nvSpPr>
        <p:spPr>
          <a:xfrm>
            <a:off x="11200215" y="6100871"/>
            <a:ext cx="1554114" cy="2498186"/>
          </a:xfrm>
          <a:prstGeom prst="rect">
            <a:avLst/>
          </a:prstGeom>
        </p:spPr>
        <p:txBody>
          <a:bodyPr lIns="0" tIns="0" rIns="0" bIns="0" rtlCol="0" anchor="t">
            <a:spAutoFit/>
          </a:bodyPr>
          <a:lstStyle/>
          <a:p>
            <a:pPr algn="ctr">
              <a:lnSpc>
                <a:spcPts val="2479"/>
              </a:lnSpc>
            </a:pPr>
            <a:r>
              <a:rPr lang="en-US" sz="1771">
                <a:solidFill>
                  <a:srgbClr val="023276"/>
                </a:solidFill>
                <a:latin typeface="Canva Sans"/>
                <a:ea typeface="Canva Sans"/>
                <a:cs typeface="Canva Sans"/>
                <a:sym typeface="Canva Sans"/>
              </a:rPr>
              <a:t>diagram of using cyanobacteria and fungi as architectural building blocks on mars (4)</a:t>
            </a:r>
          </a:p>
        </p:txBody>
      </p:sp>
      <p:sp>
        <p:nvSpPr>
          <p:cNvPr id="8" name="TextBox 8"/>
          <p:cNvSpPr txBox="1"/>
          <p:nvPr/>
        </p:nvSpPr>
        <p:spPr>
          <a:xfrm>
            <a:off x="1028700" y="3832861"/>
            <a:ext cx="9945694" cy="5425439"/>
          </a:xfrm>
          <a:prstGeom prst="rect">
            <a:avLst/>
          </a:prstGeom>
        </p:spPr>
        <p:txBody>
          <a:bodyPr lIns="0" tIns="0" rIns="0" bIns="0" rtlCol="0" anchor="t">
            <a:spAutoFit/>
          </a:bodyPr>
          <a:lstStyle/>
          <a:p>
            <a:pPr marL="518165" lvl="1" indent="-259082" algn="l">
              <a:lnSpc>
                <a:spcPts val="3360"/>
              </a:lnSpc>
              <a:buFont typeface="Arial"/>
              <a:buChar char="•"/>
            </a:pPr>
            <a:r>
              <a:rPr lang="en-US" sz="2400">
                <a:solidFill>
                  <a:srgbClr val="023276"/>
                </a:solidFill>
                <a:latin typeface="Canva Sans"/>
                <a:ea typeface="Canva Sans"/>
                <a:cs typeface="Canva Sans"/>
                <a:sym typeface="Canva Sans"/>
              </a:rPr>
              <a:t>Cyanobacteria is able to grow on Mars regolith, and there is more EPS present meaning it is more likely to have an affect on the geological makeup and has more tolerant living conditions.</a:t>
            </a:r>
          </a:p>
          <a:p>
            <a:pPr marL="518165" lvl="1" indent="-259082" algn="l">
              <a:lnSpc>
                <a:spcPts val="3360"/>
              </a:lnSpc>
              <a:buFont typeface="Arial"/>
              <a:buChar char="•"/>
            </a:pPr>
            <a:r>
              <a:rPr lang="en-US" sz="2400">
                <a:solidFill>
                  <a:srgbClr val="023276"/>
                </a:solidFill>
                <a:latin typeface="Canva Sans"/>
                <a:ea typeface="Canva Sans"/>
                <a:cs typeface="Canva Sans"/>
                <a:sym typeface="Canva Sans"/>
              </a:rPr>
              <a:t> EPS present in non inoculated Mars Regolith may be due to cross contamination</a:t>
            </a:r>
          </a:p>
          <a:p>
            <a:pPr marL="518165" lvl="1" indent="-259082" algn="l">
              <a:lnSpc>
                <a:spcPts val="3360"/>
              </a:lnSpc>
              <a:buFont typeface="Arial"/>
              <a:buChar char="•"/>
            </a:pPr>
            <a:r>
              <a:rPr lang="en-US" sz="2400">
                <a:solidFill>
                  <a:srgbClr val="023276"/>
                </a:solidFill>
                <a:latin typeface="Canva Sans"/>
                <a:ea typeface="Canva Sans"/>
                <a:cs typeface="Canva Sans"/>
                <a:sym typeface="Canva Sans"/>
              </a:rPr>
              <a:t>Standard deviation bars show that amount of EPS present in Martian soils is very similar to the amount of EPS found in clay like soils on Earth, which have a similar texture.</a:t>
            </a:r>
          </a:p>
          <a:p>
            <a:pPr algn="l">
              <a:lnSpc>
                <a:spcPts val="3360"/>
              </a:lnSpc>
            </a:pPr>
            <a:endParaRPr lang="en-US" sz="2400">
              <a:solidFill>
                <a:srgbClr val="023276"/>
              </a:solidFill>
              <a:latin typeface="Canva Sans"/>
              <a:ea typeface="Canva Sans"/>
              <a:cs typeface="Canva Sans"/>
              <a:sym typeface="Canva Sans"/>
            </a:endParaRPr>
          </a:p>
          <a:p>
            <a:pPr marL="518165" lvl="1" indent="-259082" algn="l">
              <a:lnSpc>
                <a:spcPts val="3360"/>
              </a:lnSpc>
              <a:buFont typeface="Arial"/>
              <a:buChar char="•"/>
            </a:pPr>
            <a:r>
              <a:rPr lang="en-US" sz="2400">
                <a:solidFill>
                  <a:srgbClr val="023276"/>
                </a:solidFill>
                <a:latin typeface="Canva Sans"/>
                <a:ea typeface="Canva Sans"/>
                <a:cs typeface="Canva Sans"/>
                <a:sym typeface="Canva Sans"/>
              </a:rPr>
              <a:t>Although EPS is able to help sand stick together better than clay like or martian like substances, due to the research of using cyanobacteria to stick Martian regolith together we can see that is can adjust the geological makeup.</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en-US"/>
          </a:p>
        </p:txBody>
      </p:sp>
      <p:sp>
        <p:nvSpPr>
          <p:cNvPr id="3" name="TextBox 3"/>
          <p:cNvSpPr txBox="1"/>
          <p:nvPr/>
        </p:nvSpPr>
        <p:spPr>
          <a:xfrm>
            <a:off x="1028700" y="3154651"/>
            <a:ext cx="5882748" cy="6081696"/>
          </a:xfrm>
          <a:prstGeom prst="rect">
            <a:avLst/>
          </a:prstGeom>
        </p:spPr>
        <p:txBody>
          <a:bodyPr lIns="0" tIns="0" rIns="0" bIns="0" rtlCol="0" anchor="t">
            <a:spAutoFit/>
          </a:bodyPr>
          <a:lstStyle/>
          <a:p>
            <a:pPr algn="ctr">
              <a:lnSpc>
                <a:spcPts val="4389"/>
              </a:lnSpc>
            </a:pPr>
            <a:r>
              <a:rPr lang="en-US" sz="3376" dirty="0">
                <a:solidFill>
                  <a:srgbClr val="023276"/>
                </a:solidFill>
                <a:latin typeface="Alice"/>
                <a:ea typeface="Alice"/>
                <a:cs typeface="Alice"/>
                <a:sym typeface="Alice"/>
              </a:rPr>
              <a:t>The next step is to map where these biocrusts may have been, and test which Martian, or past Martian, environmental conditions best support the growth of cyanobacteria. In order to estimate when they may have evolved, or if it is plausible to bring cyanobacteria to Mars in the future.</a:t>
            </a:r>
          </a:p>
        </p:txBody>
      </p:sp>
      <p:sp>
        <p:nvSpPr>
          <p:cNvPr id="4" name="TextBox 4"/>
          <p:cNvSpPr txBox="1"/>
          <p:nvPr/>
        </p:nvSpPr>
        <p:spPr>
          <a:xfrm>
            <a:off x="1028700" y="684046"/>
            <a:ext cx="11344827" cy="2079624"/>
          </a:xfrm>
          <a:prstGeom prst="rect">
            <a:avLst/>
          </a:prstGeom>
        </p:spPr>
        <p:txBody>
          <a:bodyPr lIns="0" tIns="0" rIns="0" bIns="0" rtlCol="0" anchor="t">
            <a:spAutoFit/>
          </a:bodyPr>
          <a:lstStyle/>
          <a:p>
            <a:pPr algn="ctr">
              <a:lnSpc>
                <a:spcPts val="7999"/>
              </a:lnSpc>
            </a:pPr>
            <a:r>
              <a:rPr lang="en-US" sz="7999" spc="815">
                <a:solidFill>
                  <a:srgbClr val="023276"/>
                </a:solidFill>
                <a:latin typeface="Alice Bold"/>
                <a:ea typeface="Alice Bold"/>
                <a:cs typeface="Alice Bold"/>
                <a:sym typeface="Alice Bold"/>
              </a:rPr>
              <a:t>DISCUSSION AND FUTURE RESEARCH</a:t>
            </a:r>
          </a:p>
        </p:txBody>
      </p:sp>
      <p:sp>
        <p:nvSpPr>
          <p:cNvPr id="5" name="Freeform 5"/>
          <p:cNvSpPr/>
          <p:nvPr/>
        </p:nvSpPr>
        <p:spPr>
          <a:xfrm rot="2700000">
            <a:off x="12528894" y="-621598"/>
            <a:ext cx="7210568" cy="4090359"/>
          </a:xfrm>
          <a:custGeom>
            <a:avLst/>
            <a:gdLst/>
            <a:ahLst/>
            <a:cxnLst/>
            <a:rect l="l" t="t" r="r" b="b"/>
            <a:pathLst>
              <a:path w="7210568" h="4090359">
                <a:moveTo>
                  <a:pt x="0" y="0"/>
                </a:moveTo>
                <a:lnTo>
                  <a:pt x="7210568" y="0"/>
                </a:lnTo>
                <a:lnTo>
                  <a:pt x="7210568" y="4090359"/>
                </a:lnTo>
                <a:lnTo>
                  <a:pt x="0" y="40903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8253834" y="4926069"/>
            <a:ext cx="6514633" cy="4332231"/>
          </a:xfrm>
          <a:custGeom>
            <a:avLst/>
            <a:gdLst/>
            <a:ahLst/>
            <a:cxnLst/>
            <a:rect l="l" t="t" r="r" b="b"/>
            <a:pathLst>
              <a:path w="6514633" h="4332231">
                <a:moveTo>
                  <a:pt x="0" y="0"/>
                </a:moveTo>
                <a:lnTo>
                  <a:pt x="6514632" y="0"/>
                </a:lnTo>
                <a:lnTo>
                  <a:pt x="6514632" y="4332231"/>
                </a:lnTo>
                <a:lnTo>
                  <a:pt x="0" y="4332231"/>
                </a:lnTo>
                <a:lnTo>
                  <a:pt x="0" y="0"/>
                </a:lnTo>
                <a:close/>
              </a:path>
            </a:pathLst>
          </a:custGeom>
          <a:blipFill>
            <a:blip r:embed="rId5"/>
            <a:stretch>
              <a:fillRect/>
            </a:stretch>
          </a:blipFill>
        </p:spPr>
        <p:txBody>
          <a:bodyPr/>
          <a:lstStyle/>
          <a:p>
            <a:endParaRPr lang="en-US"/>
          </a:p>
        </p:txBody>
      </p:sp>
      <p:sp>
        <p:nvSpPr>
          <p:cNvPr id="7" name="TextBox 7"/>
          <p:cNvSpPr txBox="1"/>
          <p:nvPr/>
        </p:nvSpPr>
        <p:spPr>
          <a:xfrm>
            <a:off x="7319410" y="3135601"/>
            <a:ext cx="8383479" cy="1481455"/>
          </a:xfrm>
          <a:prstGeom prst="rect">
            <a:avLst/>
          </a:prstGeom>
        </p:spPr>
        <p:txBody>
          <a:bodyPr lIns="0" tIns="0" rIns="0" bIns="0" rtlCol="0" anchor="t">
            <a:spAutoFit/>
          </a:bodyPr>
          <a:lstStyle/>
          <a:p>
            <a:pPr algn="ctr">
              <a:lnSpc>
                <a:spcPts val="3920"/>
              </a:lnSpc>
            </a:pPr>
            <a:r>
              <a:rPr lang="en-US" sz="2800">
                <a:solidFill>
                  <a:srgbClr val="023276"/>
                </a:solidFill>
                <a:latin typeface="Alice"/>
                <a:ea typeface="Alice"/>
                <a:cs typeface="Alice"/>
                <a:sym typeface="Alice"/>
              </a:rPr>
              <a:t>Cyanobacteria are able to grow on Martian surface, as well as leave behind EPS. Evidence that there is a possibility of bio crust on Mars or past Mars.</a:t>
            </a:r>
          </a:p>
        </p:txBody>
      </p:sp>
      <p:sp>
        <p:nvSpPr>
          <p:cNvPr id="8" name="TextBox 8"/>
          <p:cNvSpPr txBox="1"/>
          <p:nvPr/>
        </p:nvSpPr>
        <p:spPr>
          <a:xfrm>
            <a:off x="14897950" y="8082553"/>
            <a:ext cx="2361350" cy="1153794"/>
          </a:xfrm>
          <a:prstGeom prst="rect">
            <a:avLst/>
          </a:prstGeom>
        </p:spPr>
        <p:txBody>
          <a:bodyPr lIns="0" tIns="0" rIns="0" bIns="0" rtlCol="0" anchor="t">
            <a:spAutoFit/>
          </a:bodyPr>
          <a:lstStyle/>
          <a:p>
            <a:pPr algn="ctr">
              <a:lnSpc>
                <a:spcPts val="3080"/>
              </a:lnSpc>
            </a:pPr>
            <a:r>
              <a:rPr lang="en-US" sz="2200">
                <a:solidFill>
                  <a:srgbClr val="023276"/>
                </a:solidFill>
                <a:latin typeface="Canva Sans"/>
                <a:ea typeface="Canva Sans"/>
                <a:cs typeface="Canva Sans"/>
                <a:sym typeface="Canva Sans"/>
              </a:rPr>
              <a:t>microscope imaging of cyanobacteria (7)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10287000" y="0"/>
                </a:moveTo>
                <a:lnTo>
                  <a:pt x="10287000" y="18288000"/>
                </a:lnTo>
                <a:lnTo>
                  <a:pt x="0" y="18288000"/>
                </a:lnTo>
                <a:lnTo>
                  <a:pt x="0" y="0"/>
                </a:lnTo>
                <a:lnTo>
                  <a:pt x="10287000" y="0"/>
                </a:lnTo>
                <a:close/>
              </a:path>
            </a:pathLst>
          </a:custGeom>
          <a:blipFill>
            <a:blip r:embed="rId2"/>
            <a:stretch>
              <a:fillRect l="-83333" r="-83333"/>
            </a:stretch>
          </a:blipFill>
        </p:spPr>
        <p:txBody>
          <a:bodyPr/>
          <a:lstStyle/>
          <a:p>
            <a:endParaRPr lang="en-US"/>
          </a:p>
        </p:txBody>
      </p:sp>
      <p:sp>
        <p:nvSpPr>
          <p:cNvPr id="3" name="TextBox 3"/>
          <p:cNvSpPr txBox="1"/>
          <p:nvPr/>
        </p:nvSpPr>
        <p:spPr>
          <a:xfrm>
            <a:off x="1589647" y="1713228"/>
            <a:ext cx="15108706" cy="1428750"/>
          </a:xfrm>
          <a:prstGeom prst="rect">
            <a:avLst/>
          </a:prstGeom>
        </p:spPr>
        <p:txBody>
          <a:bodyPr lIns="0" tIns="0" rIns="0" bIns="0" rtlCol="0" anchor="t">
            <a:spAutoFit/>
          </a:bodyPr>
          <a:lstStyle/>
          <a:p>
            <a:pPr algn="ctr">
              <a:lnSpc>
                <a:spcPts val="11279"/>
              </a:lnSpc>
            </a:pPr>
            <a:r>
              <a:rPr lang="en-US" sz="9399" spc="582">
                <a:solidFill>
                  <a:srgbClr val="023276"/>
                </a:solidFill>
                <a:latin typeface="Doublebass"/>
                <a:ea typeface="Doublebass"/>
                <a:cs typeface="Doublebass"/>
                <a:sym typeface="Doublebass"/>
              </a:rPr>
              <a:t>REFERENCES</a:t>
            </a:r>
          </a:p>
        </p:txBody>
      </p:sp>
      <p:sp>
        <p:nvSpPr>
          <p:cNvPr id="4" name="Freeform 4"/>
          <p:cNvSpPr/>
          <p:nvPr/>
        </p:nvSpPr>
        <p:spPr>
          <a:xfrm rot="4896653">
            <a:off x="15154167" y="836965"/>
            <a:ext cx="2161186" cy="1752526"/>
          </a:xfrm>
          <a:custGeom>
            <a:avLst/>
            <a:gdLst/>
            <a:ahLst/>
            <a:cxnLst/>
            <a:rect l="l" t="t" r="r" b="b"/>
            <a:pathLst>
              <a:path w="2161186" h="1752526">
                <a:moveTo>
                  <a:pt x="0" y="0"/>
                </a:moveTo>
                <a:lnTo>
                  <a:pt x="2161186" y="0"/>
                </a:lnTo>
                <a:lnTo>
                  <a:pt x="2161186" y="1752526"/>
                </a:lnTo>
                <a:lnTo>
                  <a:pt x="0" y="17525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rot="8973327">
            <a:off x="489605" y="504731"/>
            <a:ext cx="2497338" cy="2025114"/>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783820" y="3380739"/>
            <a:ext cx="16720360" cy="3724275"/>
          </a:xfrm>
          <a:prstGeom prst="rect">
            <a:avLst/>
          </a:prstGeom>
        </p:spPr>
        <p:txBody>
          <a:bodyPr lIns="0" tIns="0" rIns="0" bIns="0" rtlCol="0" anchor="t">
            <a:spAutoFit/>
          </a:bodyPr>
          <a:lstStyle/>
          <a:p>
            <a:pPr marL="323850" lvl="1" indent="-161925" algn="l">
              <a:lnSpc>
                <a:spcPts val="2100"/>
              </a:lnSpc>
              <a:buAutoNum type="arabicPeriod"/>
            </a:pPr>
            <a:r>
              <a:rPr lang="en-US" sz="1500" dirty="0" err="1">
                <a:solidFill>
                  <a:srgbClr val="023276"/>
                </a:solidFill>
                <a:latin typeface="Canva Sans"/>
                <a:ea typeface="Canva Sans"/>
                <a:cs typeface="Canva Sans"/>
                <a:sym typeface="Canva Sans"/>
              </a:rPr>
              <a:t>Antoninka</a:t>
            </a:r>
            <a:r>
              <a:rPr lang="en-US" sz="1500" dirty="0">
                <a:solidFill>
                  <a:srgbClr val="023276"/>
                </a:solidFill>
                <a:latin typeface="Canva Sans"/>
                <a:ea typeface="Canva Sans"/>
                <a:cs typeface="Canva Sans"/>
                <a:sym typeface="Canva Sans"/>
              </a:rPr>
              <a:t>, A., Bailey, L., Charley, S. (n.d.). </a:t>
            </a:r>
            <a:r>
              <a:rPr lang="en-US" sz="1500" dirty="0" err="1">
                <a:solidFill>
                  <a:srgbClr val="023276"/>
                </a:solidFill>
                <a:latin typeface="Canva Sans"/>
                <a:ea typeface="Canva Sans"/>
                <a:cs typeface="Canva Sans"/>
                <a:sym typeface="Canva Sans"/>
              </a:rPr>
              <a:t>Chla</a:t>
            </a:r>
            <a:r>
              <a:rPr lang="en-US" sz="1500" dirty="0">
                <a:solidFill>
                  <a:srgbClr val="023276"/>
                </a:solidFill>
                <a:latin typeface="Canva Sans"/>
                <a:ea typeface="Canva Sans"/>
                <a:cs typeface="Canva Sans"/>
                <a:sym typeface="Canva Sans"/>
              </a:rPr>
              <a:t> extraction microplate reading. Northern Arizona University Department of Forestry. https://</a:t>
            </a:r>
            <a:r>
              <a:rPr lang="en-US" sz="1500" dirty="0" err="1">
                <a:solidFill>
                  <a:srgbClr val="023276"/>
                </a:solidFill>
                <a:latin typeface="Canva Sans"/>
                <a:ea typeface="Canva Sans"/>
                <a:cs typeface="Canva Sans"/>
                <a:sym typeface="Canva Sans"/>
              </a:rPr>
              <a:t>docs.google.com</a:t>
            </a:r>
            <a:r>
              <a:rPr lang="en-US" sz="1500" dirty="0">
                <a:solidFill>
                  <a:srgbClr val="023276"/>
                </a:solidFill>
                <a:latin typeface="Canva Sans"/>
                <a:ea typeface="Canva Sans"/>
                <a:cs typeface="Canva Sans"/>
                <a:sym typeface="Canva Sans"/>
              </a:rPr>
              <a:t>/document/d/1NYvbelCJKEH6UEEJyzYnMR1c62Augb5_MaBTj3lgekc/</a:t>
            </a:r>
            <a:r>
              <a:rPr lang="en-US" sz="1500" dirty="0" err="1">
                <a:solidFill>
                  <a:srgbClr val="023276"/>
                </a:solidFill>
                <a:latin typeface="Canva Sans"/>
                <a:ea typeface="Canva Sans"/>
                <a:cs typeface="Canva Sans"/>
                <a:sym typeface="Canva Sans"/>
              </a:rPr>
              <a:t>edit?tab</a:t>
            </a:r>
            <a:r>
              <a:rPr lang="en-US" sz="1500" dirty="0">
                <a:solidFill>
                  <a:srgbClr val="023276"/>
                </a:solidFill>
                <a:latin typeface="Canva Sans"/>
                <a:ea typeface="Canva Sans"/>
                <a:cs typeface="Canva Sans"/>
                <a:sym typeface="Canva Sans"/>
              </a:rPr>
              <a:t>=t.0</a:t>
            </a:r>
          </a:p>
          <a:p>
            <a:pPr marL="323850" lvl="1" indent="-161925" algn="l">
              <a:lnSpc>
                <a:spcPts val="2100"/>
              </a:lnSpc>
              <a:buAutoNum type="arabicPeriod"/>
            </a:pPr>
            <a:r>
              <a:rPr lang="en-US" sz="1500" dirty="0">
                <a:solidFill>
                  <a:srgbClr val="023276"/>
                </a:solidFill>
                <a:latin typeface="Canva Sans"/>
                <a:ea typeface="Canva Sans"/>
                <a:cs typeface="Canva Sans"/>
                <a:sym typeface="Canva Sans"/>
              </a:rPr>
              <a:t>Blair, K. (2023). EPS sorting instructions. Northern Arizona University Department of Forestry. https://</a:t>
            </a:r>
            <a:r>
              <a:rPr lang="en-US" sz="1500" dirty="0" err="1">
                <a:solidFill>
                  <a:srgbClr val="023276"/>
                </a:solidFill>
                <a:latin typeface="Canva Sans"/>
                <a:ea typeface="Canva Sans"/>
                <a:cs typeface="Canva Sans"/>
                <a:sym typeface="Canva Sans"/>
              </a:rPr>
              <a:t>docs.google.com</a:t>
            </a:r>
            <a:r>
              <a:rPr lang="en-US" sz="1500" dirty="0">
                <a:solidFill>
                  <a:srgbClr val="023276"/>
                </a:solidFill>
                <a:latin typeface="Canva Sans"/>
                <a:ea typeface="Canva Sans"/>
                <a:cs typeface="Canva Sans"/>
                <a:sym typeface="Canva Sans"/>
              </a:rPr>
              <a:t>/document/d/1tWPKcb6pUH83vTDx0HfLQsEqtASi6M3F6qmG6hqsOH8/</a:t>
            </a:r>
            <a:r>
              <a:rPr lang="en-US" sz="1500" dirty="0" err="1">
                <a:solidFill>
                  <a:srgbClr val="023276"/>
                </a:solidFill>
                <a:latin typeface="Canva Sans"/>
                <a:ea typeface="Canva Sans"/>
                <a:cs typeface="Canva Sans"/>
                <a:sym typeface="Canva Sans"/>
              </a:rPr>
              <a:t>edit?tab</a:t>
            </a:r>
            <a:r>
              <a:rPr lang="en-US" sz="1500" dirty="0">
                <a:solidFill>
                  <a:srgbClr val="023276"/>
                </a:solidFill>
                <a:latin typeface="Canva Sans"/>
                <a:ea typeface="Canva Sans"/>
                <a:cs typeface="Canva Sans"/>
                <a:sym typeface="Canva Sans"/>
              </a:rPr>
              <a:t>=t.0 </a:t>
            </a:r>
          </a:p>
          <a:p>
            <a:pPr marL="323850" lvl="1" indent="-161925" algn="l">
              <a:lnSpc>
                <a:spcPts val="2100"/>
              </a:lnSpc>
              <a:buAutoNum type="arabicPeriod"/>
            </a:pPr>
            <a:r>
              <a:rPr lang="en-US" sz="1500" dirty="0" err="1">
                <a:solidFill>
                  <a:srgbClr val="023276"/>
                </a:solidFill>
                <a:latin typeface="Canva Sans"/>
                <a:ea typeface="Canva Sans"/>
                <a:cs typeface="Canva Sans"/>
                <a:sym typeface="Canva Sans"/>
              </a:rPr>
              <a:t>Foucher</a:t>
            </a:r>
            <a:r>
              <a:rPr lang="en-US" sz="1500" dirty="0">
                <a:solidFill>
                  <a:srgbClr val="023276"/>
                </a:solidFill>
                <a:latin typeface="Canva Sans"/>
                <a:ea typeface="Canva Sans"/>
                <a:cs typeface="Canva Sans"/>
                <a:sym typeface="Canva Sans"/>
              </a:rPr>
              <a:t>, F., Ammar, M.-R., &amp; </a:t>
            </a:r>
            <a:r>
              <a:rPr lang="en-US" sz="1500" dirty="0" err="1">
                <a:solidFill>
                  <a:srgbClr val="023276"/>
                </a:solidFill>
                <a:latin typeface="Canva Sans"/>
                <a:ea typeface="Canva Sans"/>
                <a:cs typeface="Canva Sans"/>
                <a:sym typeface="Canva Sans"/>
              </a:rPr>
              <a:t>Westall</a:t>
            </a:r>
            <a:r>
              <a:rPr lang="en-US" sz="1500" dirty="0">
                <a:solidFill>
                  <a:srgbClr val="023276"/>
                </a:solidFill>
                <a:latin typeface="Canva Sans"/>
                <a:ea typeface="Canva Sans"/>
                <a:cs typeface="Canva Sans"/>
                <a:sym typeface="Canva Sans"/>
              </a:rPr>
              <a:t>, F. (2015). Revealing the biotic origin of silicified Precambrian carbonaceous microstructures using Raman spectroscopic mapping, a potential method for the detection of microfossils on Mars. Journal of Raman Spectroscopy, 46(10), 873–879. </a:t>
            </a:r>
            <a:r>
              <a:rPr lang="en-US" sz="1500" dirty="0">
                <a:solidFill>
                  <a:srgbClr val="023276"/>
                </a:solidFill>
                <a:latin typeface="Canva Sans"/>
                <a:ea typeface="Canva Sans"/>
                <a:cs typeface="Canva Sans"/>
                <a:sym typeface="Canva Sans"/>
                <a:hlinkClick r:id="rId5" tooltip="https://doi.org/10.1002/jrs.4687"/>
              </a:rPr>
              <a:t>https://doi.org/10.1002/jrs.4687</a:t>
            </a:r>
          </a:p>
          <a:p>
            <a:pPr marL="323850" lvl="1" indent="-161925" algn="l">
              <a:lnSpc>
                <a:spcPts val="2100"/>
              </a:lnSpc>
              <a:buAutoNum type="arabicPeriod"/>
            </a:pPr>
            <a:r>
              <a:rPr lang="en-US" sz="1500" dirty="0">
                <a:solidFill>
                  <a:srgbClr val="023276"/>
                </a:solidFill>
                <a:latin typeface="Canva Sans"/>
                <a:ea typeface="Canva Sans"/>
                <a:cs typeface="Canva Sans"/>
                <a:sym typeface="Canva Sans"/>
              </a:rPr>
              <a:t>Jin, C. (2023). Biomineralization-enabled self-growing building blocks for habitat outfitting on Mars, NASA. </a:t>
            </a:r>
            <a:r>
              <a:rPr lang="en-US" sz="1500" dirty="0">
                <a:solidFill>
                  <a:srgbClr val="023276"/>
                </a:solidFill>
                <a:latin typeface="Canva Sans"/>
                <a:ea typeface="Canva Sans"/>
                <a:cs typeface="Canva Sans"/>
                <a:sym typeface="Canva Sans"/>
                <a:hlinkClick r:id="rId6" tooltip="https://www.nasa.gov/general/biomineralization-enabled-self-growing-building-blocks-for-habitat-outfitting-on-mars/"/>
              </a:rPr>
              <a:t>https://www.nasa.gov/general/biomineralization-enabled-self-growing-building-blocks-for-habitat-outfitting-on-mars/</a:t>
            </a:r>
          </a:p>
          <a:p>
            <a:pPr marL="323850" lvl="1" indent="-161925" algn="l">
              <a:lnSpc>
                <a:spcPts val="2100"/>
              </a:lnSpc>
              <a:buAutoNum type="arabicPeriod"/>
            </a:pPr>
            <a:r>
              <a:rPr lang="en-US" sz="1500" dirty="0">
                <a:solidFill>
                  <a:srgbClr val="023276"/>
                </a:solidFill>
                <a:latin typeface="Canva Sans"/>
                <a:ea typeface="Canva Sans"/>
                <a:cs typeface="Canva Sans"/>
                <a:sym typeface="Canva Sans"/>
              </a:rPr>
              <a:t>Kumar, D., </a:t>
            </a:r>
            <a:r>
              <a:rPr lang="en-US" sz="1500" dirty="0" err="1">
                <a:solidFill>
                  <a:srgbClr val="023276"/>
                </a:solidFill>
                <a:latin typeface="Canva Sans"/>
                <a:ea typeface="Canva Sans"/>
                <a:cs typeface="Canva Sans"/>
                <a:sym typeface="Canva Sans"/>
              </a:rPr>
              <a:t>Kaštánek</a:t>
            </a:r>
            <a:r>
              <a:rPr lang="en-US" sz="1500" dirty="0">
                <a:solidFill>
                  <a:srgbClr val="023276"/>
                </a:solidFill>
                <a:latin typeface="Canva Sans"/>
                <a:ea typeface="Canva Sans"/>
                <a:cs typeface="Canva Sans"/>
                <a:sym typeface="Canva Sans"/>
              </a:rPr>
              <a:t>, P., &amp; </a:t>
            </a:r>
            <a:r>
              <a:rPr lang="en-US" sz="1500" dirty="0" err="1">
                <a:solidFill>
                  <a:srgbClr val="023276"/>
                </a:solidFill>
                <a:latin typeface="Canva Sans"/>
                <a:ea typeface="Canva Sans"/>
                <a:cs typeface="Canva Sans"/>
                <a:sym typeface="Canva Sans"/>
              </a:rPr>
              <a:t>Adhikary</a:t>
            </a:r>
            <a:r>
              <a:rPr lang="en-US" sz="1500" dirty="0">
                <a:solidFill>
                  <a:srgbClr val="023276"/>
                </a:solidFill>
                <a:latin typeface="Canva Sans"/>
                <a:ea typeface="Canva Sans"/>
                <a:cs typeface="Canva Sans"/>
                <a:sym typeface="Canva Sans"/>
              </a:rPr>
              <a:t>, S. P. (2018). Exopolysaccharides from cyanobacteria and microalgae and their commercial application. Current Science (Bangalore), 115(2), 234–241. https://</a:t>
            </a:r>
            <a:r>
              <a:rPr lang="en-US" sz="1500" dirty="0" err="1">
                <a:solidFill>
                  <a:srgbClr val="023276"/>
                </a:solidFill>
                <a:latin typeface="Canva Sans"/>
                <a:ea typeface="Canva Sans"/>
                <a:cs typeface="Canva Sans"/>
                <a:sym typeface="Canva Sans"/>
              </a:rPr>
              <a:t>doi.org</a:t>
            </a:r>
            <a:r>
              <a:rPr lang="en-US" sz="1500" dirty="0">
                <a:solidFill>
                  <a:srgbClr val="023276"/>
                </a:solidFill>
                <a:latin typeface="Canva Sans"/>
                <a:ea typeface="Canva Sans"/>
                <a:cs typeface="Canva Sans"/>
                <a:sym typeface="Canva Sans"/>
              </a:rPr>
              <a:t>/10.18520/cs/v115/i2/234-241</a:t>
            </a:r>
          </a:p>
          <a:p>
            <a:pPr marL="323850" lvl="1" indent="-161925" algn="l">
              <a:lnSpc>
                <a:spcPts val="2100"/>
              </a:lnSpc>
              <a:buAutoNum type="arabicPeriod"/>
            </a:pPr>
            <a:r>
              <a:rPr lang="en-US" sz="1500" dirty="0">
                <a:solidFill>
                  <a:srgbClr val="023276"/>
                </a:solidFill>
                <a:latin typeface="Canva Sans"/>
                <a:ea typeface="Canva Sans"/>
                <a:cs typeface="Canva Sans"/>
                <a:sym typeface="Canva Sans"/>
              </a:rPr>
              <a:t>Mishra, A. K., Tiwari, D. N., &amp; Rai, A. N. (Eds.). (2019). Cyanobacteria : from basic science to applications. Academic Press, an imprint of Elsevier.</a:t>
            </a:r>
          </a:p>
          <a:p>
            <a:pPr marL="323850" lvl="1" indent="-161925" algn="l">
              <a:lnSpc>
                <a:spcPts val="2100"/>
              </a:lnSpc>
              <a:buAutoNum type="arabicPeriod"/>
            </a:pPr>
            <a:r>
              <a:rPr lang="en-US" sz="1500" dirty="0">
                <a:solidFill>
                  <a:srgbClr val="023276"/>
                </a:solidFill>
                <a:latin typeface="Canva Sans"/>
                <a:ea typeface="Canva Sans"/>
                <a:cs typeface="Canva Sans"/>
                <a:sym typeface="Canva Sans"/>
              </a:rPr>
              <a:t>Nowakowski, T. (2014). Students aim to put cyanobacteria on Mars to generate oxygen, </a:t>
            </a:r>
            <a:r>
              <a:rPr lang="en-US" sz="1500" dirty="0" err="1">
                <a:solidFill>
                  <a:srgbClr val="023276"/>
                </a:solidFill>
                <a:latin typeface="Canva Sans"/>
                <a:ea typeface="Canva Sans"/>
                <a:cs typeface="Canva Sans"/>
                <a:sym typeface="Canva Sans"/>
              </a:rPr>
              <a:t>Phys.org</a:t>
            </a:r>
            <a:r>
              <a:rPr lang="en-US" sz="1500" dirty="0">
                <a:solidFill>
                  <a:srgbClr val="023276"/>
                </a:solidFill>
                <a:latin typeface="Canva Sans"/>
                <a:ea typeface="Canva Sans"/>
                <a:cs typeface="Canva Sans"/>
                <a:sym typeface="Canva Sans"/>
              </a:rPr>
              <a:t>. </a:t>
            </a:r>
            <a:r>
              <a:rPr lang="en-US" sz="1500" dirty="0">
                <a:solidFill>
                  <a:srgbClr val="023276"/>
                </a:solidFill>
                <a:latin typeface="Canva Sans"/>
                <a:ea typeface="Canva Sans"/>
                <a:cs typeface="Canva Sans"/>
                <a:sym typeface="Canva Sans"/>
                <a:hlinkClick r:id="rId7" tooltip="https://phys.org/news/2014-12-students-aim-cyanobacteria-mars-oxygen.html"/>
              </a:rPr>
              <a:t>https://phys.org/news/2014-12-students-aim-cyanobacteria-mars-oxygen.html</a:t>
            </a:r>
          </a:p>
          <a:p>
            <a:pPr marL="323850" lvl="1" indent="-161925" algn="l">
              <a:lnSpc>
                <a:spcPts val="2100"/>
              </a:lnSpc>
              <a:buAutoNum type="arabicPeriod"/>
            </a:pPr>
            <a:r>
              <a:rPr lang="en-US" sz="1500" dirty="0" err="1">
                <a:solidFill>
                  <a:srgbClr val="023276"/>
                </a:solidFill>
                <a:latin typeface="Canva Sans"/>
                <a:ea typeface="Canva Sans"/>
                <a:cs typeface="Canva Sans"/>
                <a:sym typeface="Canva Sans"/>
              </a:rPr>
              <a:t>Verseux</a:t>
            </a:r>
            <a:r>
              <a:rPr lang="en-US" sz="1500" dirty="0">
                <a:solidFill>
                  <a:srgbClr val="023276"/>
                </a:solidFill>
                <a:latin typeface="Canva Sans"/>
                <a:ea typeface="Canva Sans"/>
                <a:cs typeface="Canva Sans"/>
                <a:sym typeface="Canva Sans"/>
              </a:rPr>
              <a:t>, C., </a:t>
            </a:r>
            <a:r>
              <a:rPr lang="en-US" sz="1500" dirty="0" err="1">
                <a:solidFill>
                  <a:srgbClr val="023276"/>
                </a:solidFill>
                <a:latin typeface="Canva Sans"/>
                <a:ea typeface="Canva Sans"/>
                <a:cs typeface="Canva Sans"/>
                <a:sym typeface="Canva Sans"/>
              </a:rPr>
              <a:t>Baqué</a:t>
            </a:r>
            <a:r>
              <a:rPr lang="en-US" sz="1500" dirty="0">
                <a:solidFill>
                  <a:srgbClr val="023276"/>
                </a:solidFill>
                <a:latin typeface="Canva Sans"/>
                <a:ea typeface="Canva Sans"/>
                <a:cs typeface="Canva Sans"/>
                <a:sym typeface="Canva Sans"/>
              </a:rPr>
              <a:t>, M., </a:t>
            </a:r>
            <a:r>
              <a:rPr lang="en-US" sz="1500" dirty="0" err="1">
                <a:solidFill>
                  <a:srgbClr val="023276"/>
                </a:solidFill>
                <a:latin typeface="Canva Sans"/>
                <a:ea typeface="Canva Sans"/>
                <a:cs typeface="Canva Sans"/>
                <a:sym typeface="Canva Sans"/>
              </a:rPr>
              <a:t>Lehto</a:t>
            </a:r>
            <a:r>
              <a:rPr lang="en-US" sz="1500" dirty="0">
                <a:solidFill>
                  <a:srgbClr val="023276"/>
                </a:solidFill>
                <a:latin typeface="Canva Sans"/>
                <a:ea typeface="Canva Sans"/>
                <a:cs typeface="Canva Sans"/>
                <a:sym typeface="Canva Sans"/>
              </a:rPr>
              <a:t>, K., de Vera, J.-P. P., Rothschild, L. J., &amp; Billi, D. (2016). Sustainable life support on Mars – the potential roles of cyanobacteria. International Journal of Astrobiology, 15(1), 65–92. https://</a:t>
            </a:r>
            <a:r>
              <a:rPr lang="en-US" sz="1500" dirty="0" err="1">
                <a:solidFill>
                  <a:srgbClr val="023276"/>
                </a:solidFill>
                <a:latin typeface="Canva Sans"/>
                <a:ea typeface="Canva Sans"/>
                <a:cs typeface="Canva Sans"/>
                <a:sym typeface="Canva Sans"/>
              </a:rPr>
              <a:t>doi.org</a:t>
            </a:r>
            <a:r>
              <a:rPr lang="en-US" sz="1500" dirty="0">
                <a:solidFill>
                  <a:srgbClr val="023276"/>
                </a:solidFill>
                <a:latin typeface="Canva Sans"/>
                <a:ea typeface="Canva Sans"/>
                <a:cs typeface="Canva Sans"/>
                <a:sym typeface="Canva Sans"/>
              </a:rPr>
              <a:t>/10.1017/S147355041500021X</a:t>
            </a:r>
          </a:p>
        </p:txBody>
      </p:sp>
      <p:sp>
        <p:nvSpPr>
          <p:cNvPr id="7" name="TextBox 7"/>
          <p:cNvSpPr txBox="1"/>
          <p:nvPr/>
        </p:nvSpPr>
        <p:spPr>
          <a:xfrm>
            <a:off x="783820" y="7343775"/>
            <a:ext cx="16720360" cy="1518236"/>
          </a:xfrm>
          <a:prstGeom prst="rect">
            <a:avLst/>
          </a:prstGeom>
        </p:spPr>
        <p:txBody>
          <a:bodyPr lIns="0" tIns="0" rIns="0" bIns="0" rtlCol="0" anchor="t">
            <a:spAutoFit/>
          </a:bodyPr>
          <a:lstStyle/>
          <a:p>
            <a:pPr algn="l">
              <a:lnSpc>
                <a:spcPts val="2379"/>
              </a:lnSpc>
            </a:pPr>
            <a:r>
              <a:rPr lang="en-US" sz="1699" dirty="0">
                <a:solidFill>
                  <a:srgbClr val="023276"/>
                </a:solidFill>
                <a:latin typeface="Canva Sans"/>
                <a:ea typeface="Canva Sans"/>
                <a:cs typeface="Canva Sans"/>
                <a:sym typeface="Canva Sans"/>
              </a:rPr>
              <a:t>Acknowledgements:</a:t>
            </a:r>
          </a:p>
          <a:p>
            <a:pPr algn="l">
              <a:lnSpc>
                <a:spcPts val="2379"/>
              </a:lnSpc>
            </a:pPr>
            <a:r>
              <a:rPr lang="en-US" sz="1699" dirty="0">
                <a:solidFill>
                  <a:srgbClr val="023276"/>
                </a:solidFill>
                <a:latin typeface="Canva Sans"/>
                <a:ea typeface="Canva Sans"/>
                <a:cs typeface="Canva Sans"/>
                <a:sym typeface="Canva Sans"/>
              </a:rPr>
              <a:t>I would like to thank my mentor, Alicia Rutledge, for guiding me through this project and helping me make better decisions with my project and helping me become a better scientist. Kayla Blair for helping me with my research and training me, and Natalie Jones for providing me with the project and helping me with anything I need. Thank you to Anita </a:t>
            </a:r>
            <a:r>
              <a:rPr lang="en-US" sz="1699" dirty="0" err="1">
                <a:solidFill>
                  <a:srgbClr val="023276"/>
                </a:solidFill>
                <a:latin typeface="Canva Sans"/>
                <a:ea typeface="Canva Sans"/>
                <a:cs typeface="Canva Sans"/>
                <a:sym typeface="Canva Sans"/>
              </a:rPr>
              <a:t>Antoninka</a:t>
            </a:r>
            <a:r>
              <a:rPr lang="en-US" sz="1699" dirty="0">
                <a:solidFill>
                  <a:srgbClr val="023276"/>
                </a:solidFill>
                <a:latin typeface="Canva Sans"/>
                <a:ea typeface="Canva Sans"/>
                <a:cs typeface="Canva Sans"/>
                <a:sym typeface="Canva Sans"/>
              </a:rPr>
              <a:t>, and Matthew Bowker for letting me use the NAU DIRT </a:t>
            </a:r>
            <a:r>
              <a:rPr lang="en-US" sz="1699" dirty="0" err="1">
                <a:solidFill>
                  <a:srgbClr val="023276"/>
                </a:solidFill>
                <a:latin typeface="Canva Sans"/>
                <a:ea typeface="Canva Sans"/>
                <a:cs typeface="Canva Sans"/>
                <a:sym typeface="Canva Sans"/>
              </a:rPr>
              <a:t>labratory</a:t>
            </a:r>
            <a:r>
              <a:rPr lang="en-US" sz="1699" dirty="0">
                <a:solidFill>
                  <a:srgbClr val="023276"/>
                </a:solidFill>
                <a:latin typeface="Canva Sans"/>
                <a:ea typeface="Canva Sans"/>
                <a:cs typeface="Canva Sans"/>
                <a:sym typeface="Canva Sans"/>
              </a:rPr>
              <a:t> and greenhouse space for growing and analyzing the biocrusts. Thank you to Seth Charley and Lydia Bailey for training me. Thank you to the NAU PIXEL Lab for helping guide me through this project.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7186A6C6-CE2A-479C-A2BF-AA5D9F8120DD}"/>
</file>

<file path=customXml/itemProps2.xml><?xml version="1.0" encoding="utf-8"?>
<ds:datastoreItem xmlns:ds="http://schemas.openxmlformats.org/officeDocument/2006/customXml" ds:itemID="{F7BFEADE-ADC5-41E4-BD79-C910746A6F2E}"/>
</file>

<file path=customXml/itemProps3.xml><?xml version="1.0" encoding="utf-8"?>
<ds:datastoreItem xmlns:ds="http://schemas.openxmlformats.org/officeDocument/2006/customXml" ds:itemID="{0607AE80-BFAB-4791-A65B-503F3BCEF139}"/>
</file>

<file path=docProps/app.xml><?xml version="1.0" encoding="utf-8"?>
<Properties xmlns="http://schemas.openxmlformats.org/officeDocument/2006/extended-properties" xmlns:vt="http://schemas.openxmlformats.org/officeDocument/2006/docPropsVTypes">
  <TotalTime>11</TotalTime>
  <Words>1244</Words>
  <Application>Microsoft Macintosh PowerPoint</Application>
  <PresentationFormat>Custom</PresentationFormat>
  <Paragraphs>71</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Alice Bold</vt:lpstr>
      <vt:lpstr>Arial</vt:lpstr>
      <vt:lpstr>Alice</vt:lpstr>
      <vt:lpstr>Bobby Jones</vt:lpstr>
      <vt:lpstr>Canva Sans</vt:lpstr>
      <vt:lpstr>Doublebass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Bacteria and Exopolysaccharide Growth on Martian Bio crust</dc:title>
  <cp:lastModifiedBy>Margaret M Mayhook</cp:lastModifiedBy>
  <cp:revision>2</cp:revision>
  <dcterms:created xsi:type="dcterms:W3CDTF">2006-08-16T00:00:00Z</dcterms:created>
  <dcterms:modified xsi:type="dcterms:W3CDTF">2025-04-04T21:14:59Z</dcterms:modified>
  <dc:identifier>DAGWOx_J3c4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